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92" r:id="rId2"/>
    <p:sldId id="256" r:id="rId3"/>
    <p:sldId id="257" r:id="rId4"/>
    <p:sldId id="278" r:id="rId5"/>
    <p:sldId id="272" r:id="rId6"/>
    <p:sldId id="273" r:id="rId7"/>
    <p:sldId id="274" r:id="rId8"/>
    <p:sldId id="728" r:id="rId9"/>
    <p:sldId id="276" r:id="rId10"/>
    <p:sldId id="2134959221" r:id="rId11"/>
    <p:sldId id="930" r:id="rId12"/>
    <p:sldId id="2134959238" r:id="rId13"/>
    <p:sldId id="293" r:id="rId1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030" autoAdjust="0"/>
  </p:normalViewPr>
  <p:slideViewPr>
    <p:cSldViewPr snapToGrid="0">
      <p:cViewPr varScale="1">
        <p:scale>
          <a:sx n="74" d="100"/>
          <a:sy n="74" d="100"/>
        </p:scale>
        <p:origin x="101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="" xmlns:a16="http://schemas.microsoft.com/office/drawing/2014/main" id="{92640E5B-0F32-7269-BCA0-44BD10646E7F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="" xmlns:a16="http://schemas.microsoft.com/office/drawing/2014/main" id="{C0D8F9F1-7A44-81E8-C681-4F3916F2DD2B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884608" y="0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fld id="{31465EB4-ECC2-47BB-BE02-68F69C16EC4B}" type="datetime1">
              <a:rPr lang="it-IT"/>
              <a:pPr lvl="0"/>
              <a:t>19/09/2026</a:t>
            </a:fld>
            <a:endParaRPr lang="it-IT"/>
          </a:p>
        </p:txBody>
      </p:sp>
      <p:sp>
        <p:nvSpPr>
          <p:cNvPr id="4" name="Segnaposto immagine diapositiva 3">
            <a:extLst>
              <a:ext uri="{FF2B5EF4-FFF2-40B4-BE49-F238E27FC236}">
                <a16:creationId xmlns="" xmlns:a16="http://schemas.microsoft.com/office/drawing/2014/main" id="{68F7C4BA-2B4B-EE4E-D384-A93C872E72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099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Segnaposto note 4">
            <a:extLst>
              <a:ext uri="{FF2B5EF4-FFF2-40B4-BE49-F238E27FC236}">
                <a16:creationId xmlns="" xmlns:a16="http://schemas.microsoft.com/office/drawing/2014/main" id="{6662A6CE-8273-6E1A-3EAE-667952DD1E1D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801461A0-D0DC-4B46-5C3C-BCB93B18A8D8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6CDC330A-A2D9-016A-0D7A-79EC281D0569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defRPr>
            </a:lvl1pPr>
          </a:lstStyle>
          <a:p>
            <a:pPr lvl="0"/>
            <a:fld id="{C280831E-7FAB-4F9C-8CE3-5DD92C637242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3124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it-IT" sz="1200" b="0" i="0" u="none" strike="noStrike" kern="1200" cap="none" spc="0" baseline="0">
        <a:solidFill>
          <a:srgbClr val="000000"/>
        </a:solidFill>
        <a:uFillTx/>
        <a:latin typeface="Aptos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it-IT" sz="1200" b="0" i="0" u="none" strike="noStrike" kern="1200" cap="none" spc="0" baseline="0">
        <a:solidFill>
          <a:srgbClr val="000000"/>
        </a:solidFill>
        <a:uFillTx/>
        <a:latin typeface="Aptos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it-IT" sz="1200" b="0" i="0" u="none" strike="noStrike" kern="1200" cap="none" spc="0" baseline="0">
        <a:solidFill>
          <a:srgbClr val="000000"/>
        </a:solidFill>
        <a:uFillTx/>
        <a:latin typeface="Aptos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it-IT" sz="1200" b="0" i="0" u="none" strike="noStrike" kern="1200" cap="none" spc="0" baseline="0">
        <a:solidFill>
          <a:srgbClr val="000000"/>
        </a:solidFill>
        <a:uFillTx/>
        <a:latin typeface="Aptos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it-IT" sz="1200" b="0" i="0" u="none" strike="noStrike" kern="1200" cap="none" spc="0" baseline="0">
        <a:solidFill>
          <a:srgbClr val="000000"/>
        </a:solidFill>
        <a:uFillTx/>
        <a:latin typeface="Apto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1" i="0" u="none" strike="noStrike" kern="1200" cap="none" spc="0" baseline="0" dirty="0" smtClean="0">
                <a:solidFill>
                  <a:srgbClr val="000000"/>
                </a:solidFill>
                <a:effectLst/>
                <a:uFillTx/>
                <a:latin typeface="Aptos"/>
              </a:rPr>
              <a:t>Dopo l’intervento, la risposta alla chirurgia può variare da paziente a paziente e, nel corso del tempo, sono state proposte diverse definizioni per identificare i pazienti non </a:t>
            </a:r>
            <a:r>
              <a:rPr lang="it-IT" sz="1200" b="1" i="0" u="none" strike="noStrike" kern="1200" cap="none" spc="0" baseline="0" dirty="0" err="1" smtClean="0">
                <a:solidFill>
                  <a:srgbClr val="000000"/>
                </a:solidFill>
                <a:effectLst/>
                <a:uFillTx/>
                <a:latin typeface="Aptos"/>
              </a:rPr>
              <a:t>responder</a:t>
            </a:r>
            <a:r>
              <a:rPr lang="it-IT" sz="1200" b="1" i="0" u="none" strike="noStrike" kern="1200" cap="none" spc="0" baseline="0" dirty="0" smtClean="0">
                <a:solidFill>
                  <a:srgbClr val="000000"/>
                </a:solidFill>
                <a:effectLst/>
                <a:uFillTx/>
                <a:latin typeface="Aptos"/>
              </a:rPr>
              <a:t>. Le più recenti distinguono una mancata risposta, quando la perdita di peso è inferiore al 10%, una risposta parziale, quando è compresa tra il 10 e il 20%, e una ripresa ponderale, quando si recupera più del 20% del peso massimo perso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C280831E-7FAB-4F9C-8CE3-5DD92C637242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5123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b="1" i="0" u="none" strike="noStrike" kern="1200" cap="none" spc="0" baseline="0" dirty="0" err="1" smtClean="0">
                <a:solidFill>
                  <a:srgbClr val="000000"/>
                </a:solidFill>
                <a:effectLst/>
                <a:uFillTx/>
                <a:latin typeface="Aptos"/>
              </a:rPr>
              <a:t>Pouch</a:t>
            </a:r>
            <a:r>
              <a:rPr lang="it-IT" sz="1200" b="1" i="0" u="none" strike="noStrike" kern="1200" cap="none" spc="0" baseline="0" dirty="0" smtClean="0">
                <a:solidFill>
                  <a:srgbClr val="000000"/>
                </a:solidFill>
                <a:effectLst/>
                <a:uFillTx/>
                <a:latin typeface="Aptos"/>
              </a:rPr>
              <a:t> </a:t>
            </a:r>
            <a:r>
              <a:rPr lang="it-IT" sz="1200" b="1" i="0" u="none" strike="noStrike" kern="1200" cap="none" spc="0" baseline="0" dirty="0" err="1" smtClean="0">
                <a:solidFill>
                  <a:srgbClr val="000000"/>
                </a:solidFill>
                <a:effectLst/>
                <a:uFillTx/>
                <a:latin typeface="Aptos"/>
              </a:rPr>
              <a:t>distension</a:t>
            </a:r>
            <a:r>
              <a:rPr lang="it-IT" sz="1200" b="0" i="0" u="none" strike="noStrike" kern="1200" cap="none" spc="0" baseline="0" dirty="0" smtClean="0">
                <a:solidFill>
                  <a:srgbClr val="000000"/>
                </a:solidFill>
                <a:effectLst/>
                <a:uFillTx/>
                <a:latin typeface="Aptos"/>
              </a:rPr>
              <a:t> = dilatazione della piccola tasca gastrica sopra il </a:t>
            </a:r>
            <a:r>
              <a:rPr lang="it-IT" sz="1200" b="0" i="0" u="none" strike="noStrike" kern="1200" cap="none" spc="0" baseline="0" dirty="0" err="1" smtClean="0">
                <a:solidFill>
                  <a:srgbClr val="000000"/>
                </a:solidFill>
                <a:effectLst/>
                <a:uFillTx/>
                <a:latin typeface="Aptos"/>
              </a:rPr>
              <a:t>bendaggio</a:t>
            </a:r>
            <a:r>
              <a:rPr lang="it-IT" sz="1200" b="1" i="0" u="none" strike="noStrike" kern="1200" cap="none" spc="0" baseline="0" dirty="0" err="1" smtClean="0">
                <a:solidFill>
                  <a:srgbClr val="000000"/>
                </a:solidFill>
                <a:effectLst/>
                <a:uFillTx/>
                <a:latin typeface="Aptos"/>
              </a:rPr>
              <a:t>LSG</a:t>
            </a:r>
            <a:r>
              <a:rPr lang="it-IT" sz="1200" b="0" i="1" u="none" strike="noStrike" kern="1200" cap="none" spc="0" baseline="0" dirty="0" err="1" smtClean="0">
                <a:solidFill>
                  <a:srgbClr val="000000"/>
                </a:solidFill>
                <a:effectLst/>
                <a:uFillTx/>
                <a:latin typeface="Aptos"/>
              </a:rPr>
              <a:t>Laparoscopic</a:t>
            </a:r>
            <a:r>
              <a:rPr lang="it-IT" sz="1200" b="0" i="1" u="none" strike="noStrike" kern="1200" cap="none" spc="0" baseline="0" dirty="0" smtClean="0">
                <a:solidFill>
                  <a:srgbClr val="000000"/>
                </a:solidFill>
                <a:effectLst/>
                <a:uFillTx/>
                <a:latin typeface="Aptos"/>
              </a:rPr>
              <a:t> Sleeve </a:t>
            </a:r>
            <a:r>
              <a:rPr lang="it-IT" sz="1200" b="0" i="1" u="none" strike="noStrike" kern="1200" cap="none" spc="0" baseline="0" dirty="0" err="1" smtClean="0">
                <a:solidFill>
                  <a:srgbClr val="000000"/>
                </a:solidFill>
                <a:effectLst/>
                <a:uFillTx/>
                <a:latin typeface="Aptos"/>
              </a:rPr>
              <a:t>Gastrectomy</a:t>
            </a:r>
            <a:r>
              <a:rPr lang="it-IT" sz="1200" b="0" i="0" u="none" strike="noStrike" kern="1200" cap="none" spc="0" baseline="0" dirty="0" smtClean="0">
                <a:solidFill>
                  <a:srgbClr val="000000"/>
                </a:solidFill>
                <a:effectLst/>
                <a:uFillTx/>
                <a:latin typeface="Aptos"/>
              </a:rPr>
              <a:t> = gastrectomia verticale/</a:t>
            </a:r>
            <a:r>
              <a:rPr lang="it-IT" sz="1200" b="0" i="0" u="none" strike="noStrike" kern="1200" cap="none" spc="0" baseline="0" dirty="0" err="1" smtClean="0">
                <a:solidFill>
                  <a:srgbClr val="000000"/>
                </a:solidFill>
                <a:effectLst/>
                <a:uFillTx/>
                <a:latin typeface="Aptos"/>
              </a:rPr>
              <a:t>sleeve</a:t>
            </a:r>
            <a:r>
              <a:rPr lang="it-IT" sz="1200" b="1" i="0" u="none" strike="noStrike" kern="1200" cap="none" spc="0" baseline="0" dirty="0" err="1" smtClean="0">
                <a:solidFill>
                  <a:srgbClr val="000000"/>
                </a:solidFill>
                <a:effectLst/>
                <a:uFillTx/>
                <a:latin typeface="Aptos"/>
              </a:rPr>
              <a:t>Dilatation</a:t>
            </a:r>
            <a:r>
              <a:rPr lang="it-IT" sz="1200" b="1" i="0" u="none" strike="noStrike" kern="1200" cap="none" spc="0" baseline="0" dirty="0" smtClean="0">
                <a:solidFill>
                  <a:srgbClr val="000000"/>
                </a:solidFill>
                <a:effectLst/>
                <a:uFillTx/>
                <a:latin typeface="Aptos"/>
              </a:rPr>
              <a:t> of </a:t>
            </a:r>
            <a:r>
              <a:rPr lang="it-IT" sz="1200" b="1" i="0" u="none" strike="noStrike" kern="1200" cap="none" spc="0" baseline="0" dirty="0" err="1" smtClean="0">
                <a:solidFill>
                  <a:srgbClr val="000000"/>
                </a:solidFill>
                <a:effectLst/>
                <a:uFillTx/>
                <a:latin typeface="Aptos"/>
              </a:rPr>
              <a:t>gastric</a:t>
            </a:r>
            <a:r>
              <a:rPr lang="it-IT" sz="1200" b="1" i="0" u="none" strike="noStrike" kern="1200" cap="none" spc="0" baseline="0" dirty="0" smtClean="0">
                <a:solidFill>
                  <a:srgbClr val="000000"/>
                </a:solidFill>
                <a:effectLst/>
                <a:uFillTx/>
                <a:latin typeface="Aptos"/>
              </a:rPr>
              <a:t> </a:t>
            </a:r>
            <a:r>
              <a:rPr lang="it-IT" sz="1200" b="1" i="0" u="none" strike="noStrike" kern="1200" cap="none" spc="0" baseline="0" dirty="0" err="1" smtClean="0">
                <a:solidFill>
                  <a:srgbClr val="000000"/>
                </a:solidFill>
                <a:effectLst/>
                <a:uFillTx/>
                <a:latin typeface="Aptos"/>
              </a:rPr>
              <a:t>pouch</a:t>
            </a:r>
            <a:r>
              <a:rPr lang="it-IT" sz="1200" b="0" i="0" u="none" strike="noStrike" kern="1200" cap="none" spc="0" baseline="0" dirty="0" smtClean="0">
                <a:solidFill>
                  <a:srgbClr val="000000"/>
                </a:solidFill>
                <a:effectLst/>
                <a:uFillTx/>
                <a:latin typeface="Aptos"/>
              </a:rPr>
              <a:t> = dilatazione dello stomaco residuo (“sleeve”) </a:t>
            </a:r>
            <a:r>
              <a:rPr lang="it-IT" sz="1200" b="1" i="0" u="none" strike="noStrike" kern="1200" cap="none" spc="0" baseline="0" dirty="0" err="1" smtClean="0">
                <a:solidFill>
                  <a:srgbClr val="000000"/>
                </a:solidFill>
                <a:effectLst/>
                <a:uFillTx/>
                <a:latin typeface="Aptos"/>
              </a:rPr>
              <a:t>RYGB</a:t>
            </a:r>
            <a:r>
              <a:rPr lang="it-IT" sz="1200" b="0" i="1" u="none" strike="noStrike" kern="1200" cap="none" spc="0" baseline="0" dirty="0" err="1" smtClean="0">
                <a:solidFill>
                  <a:srgbClr val="000000"/>
                </a:solidFill>
                <a:effectLst/>
                <a:uFillTx/>
                <a:latin typeface="Aptos"/>
              </a:rPr>
              <a:t>Roux</a:t>
            </a:r>
            <a:r>
              <a:rPr lang="it-IT" sz="1200" b="0" i="1" u="none" strike="noStrike" kern="1200" cap="none" spc="0" baseline="0" dirty="0" smtClean="0">
                <a:solidFill>
                  <a:srgbClr val="000000"/>
                </a:solidFill>
                <a:effectLst/>
                <a:uFillTx/>
                <a:latin typeface="Aptos"/>
              </a:rPr>
              <a:t>-en-Y </a:t>
            </a:r>
            <a:r>
              <a:rPr lang="it-IT" sz="1200" b="0" i="1" u="none" strike="noStrike" kern="1200" cap="none" spc="0" baseline="0" dirty="0" err="1" smtClean="0">
                <a:solidFill>
                  <a:srgbClr val="000000"/>
                </a:solidFill>
                <a:effectLst/>
                <a:uFillTx/>
                <a:latin typeface="Aptos"/>
              </a:rPr>
              <a:t>Gastric</a:t>
            </a:r>
            <a:r>
              <a:rPr lang="it-IT" sz="1200" b="0" i="1" u="none" strike="noStrike" kern="1200" cap="none" spc="0" baseline="0" dirty="0" smtClean="0">
                <a:solidFill>
                  <a:srgbClr val="000000"/>
                </a:solidFill>
                <a:effectLst/>
                <a:uFillTx/>
                <a:latin typeface="Aptos"/>
              </a:rPr>
              <a:t> Bypass</a:t>
            </a:r>
            <a:r>
              <a:rPr lang="it-IT" sz="1200" b="0" i="0" u="none" strike="noStrike" kern="1200" cap="none" spc="0" baseline="0" dirty="0" smtClean="0">
                <a:solidFill>
                  <a:srgbClr val="000000"/>
                </a:solidFill>
                <a:effectLst/>
                <a:uFillTx/>
                <a:latin typeface="Aptos"/>
              </a:rPr>
              <a:t> = bypass gastrico Roux-en-</a:t>
            </a:r>
            <a:r>
              <a:rPr lang="it-IT" sz="1200" b="0" i="0" u="none" strike="noStrike" kern="1200" cap="none" spc="0" baseline="0" dirty="0" err="1" smtClean="0">
                <a:solidFill>
                  <a:srgbClr val="000000"/>
                </a:solidFill>
                <a:effectLst/>
                <a:uFillTx/>
                <a:latin typeface="Aptos"/>
              </a:rPr>
              <a:t>YPossibile</a:t>
            </a:r>
            <a:r>
              <a:rPr lang="it-IT" sz="1200" b="0" i="0" u="none" strike="noStrike" kern="1200" cap="none" spc="0" baseline="0" dirty="0" smtClean="0">
                <a:solidFill>
                  <a:srgbClr val="000000"/>
                </a:solidFill>
                <a:effectLst/>
                <a:uFillTx/>
                <a:latin typeface="Aptos"/>
              </a:rPr>
              <a:t> dilatazione della tasca gastrica, dell'</a:t>
            </a:r>
            <a:r>
              <a:rPr lang="it-IT" sz="1200" b="1" i="0" u="none" strike="noStrike" kern="1200" cap="none" spc="0" baseline="0" dirty="0" smtClean="0">
                <a:solidFill>
                  <a:srgbClr val="000000"/>
                </a:solidFill>
                <a:effectLst/>
                <a:uFillTx/>
                <a:latin typeface="Aptos"/>
              </a:rPr>
              <a:t>outlet</a:t>
            </a:r>
            <a:r>
              <a:rPr lang="it-IT" sz="1200" b="0" i="0" u="none" strike="noStrike" kern="1200" cap="none" spc="0" baseline="0" dirty="0" smtClean="0">
                <a:solidFill>
                  <a:srgbClr val="000000"/>
                </a:solidFill>
                <a:effectLst/>
                <a:uFillTx/>
                <a:latin typeface="Aptos"/>
              </a:rPr>
              <a:t> gastro-digiunale o comparsa di una </a:t>
            </a:r>
            <a:r>
              <a:rPr lang="it-IT" sz="1200" b="1" i="0" u="none" strike="noStrike" kern="1200" cap="none" spc="0" baseline="0" dirty="0" smtClean="0">
                <a:solidFill>
                  <a:srgbClr val="000000"/>
                </a:solidFill>
                <a:effectLst/>
                <a:uFillTx/>
                <a:latin typeface="Aptos"/>
              </a:rPr>
              <a:t>fistola </a:t>
            </a:r>
            <a:r>
              <a:rPr lang="it-IT" sz="1200" b="1" i="0" u="none" strike="noStrike" kern="1200" cap="none" spc="0" baseline="0" dirty="0" err="1" smtClean="0">
                <a:solidFill>
                  <a:srgbClr val="000000"/>
                </a:solidFill>
                <a:effectLst/>
                <a:uFillTx/>
                <a:latin typeface="Aptos"/>
              </a:rPr>
              <a:t>gastrogastrica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/>
            <a:fld id="{C280831E-7FAB-4F9C-8CE3-5DD92C637242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75916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/>
              <a:t>Il peso corporeo è regolato da una rete di ingranaggi biologici finemente coordinati che lavorano continuamente secondo un modello dinamico per cui le entrate e le uscite si influenzano reciprocamente per mantenere l'equilibrio del bilancio energetico. Il tessuto adiposo è responsabile di assorbire le fisiologiche oscillazioni ed anch'esso è mantenuto in quantità costanti grazie al sistema della leptina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/>
            <a:fld id="{C280831E-7FAB-4F9C-8CE3-5DD92C637242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90416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egnaposto immagine diapositiva 1">
            <a:extLst>
              <a:ext uri="{FF2B5EF4-FFF2-40B4-BE49-F238E27FC236}">
                <a16:creationId xmlns="" xmlns:a16="http://schemas.microsoft.com/office/drawing/2014/main" id="{0ABE70AD-0CC9-21A9-C51B-DAD778856F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19075" y="812800"/>
            <a:ext cx="7113588" cy="4002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2291" name="Segnaposto note 2">
            <a:extLst>
              <a:ext uri="{FF2B5EF4-FFF2-40B4-BE49-F238E27FC236}">
                <a16:creationId xmlns="" xmlns:a16="http://schemas.microsoft.com/office/drawing/2014/main" id="{A0A6564C-0636-D75F-8907-FF576601D7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t-IT" altLang="it-IT"/>
              <a:t>In risposta alla perdita di peso, RMR si riduce spesso in misura maggiore rispetto a quanto ci si aspetterebbe in base alla perdita di massa magra e massa grassa.</a:t>
            </a:r>
          </a:p>
        </p:txBody>
      </p:sp>
      <p:sp>
        <p:nvSpPr>
          <p:cNvPr id="12292" name="Segnaposto numero diapositiva 3">
            <a:extLst>
              <a:ext uri="{FF2B5EF4-FFF2-40B4-BE49-F238E27FC236}">
                <a16:creationId xmlns="" xmlns:a16="http://schemas.microsoft.com/office/drawing/2014/main" id="{4F00737A-5D69-C89A-C6CB-BD6E066A69F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SimSun" panose="02010600030101010101" pitchFamily="2" charset="-122"/>
              </a:defRPr>
            </a:lvl9pPr>
          </a:lstStyle>
          <a:p>
            <a:fld id="{1B678DA1-2F47-4587-85CB-896082A67065}" type="slidenum">
              <a:rPr lang="en-US" altLang="it-IT" smtClean="0">
                <a:solidFill>
                  <a:srgbClr val="000000"/>
                </a:solidFill>
              </a:rPr>
              <a:pPr/>
              <a:t>8</a:t>
            </a:fld>
            <a:endParaRPr lang="en-US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7592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="" xmlns:a16="http://schemas.microsoft.com/office/drawing/2014/main" id="{5E6A1AD8-63A2-141B-3A93-3DB5A89A95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Segnaposto note 2">
            <a:extLst>
              <a:ext uri="{FF2B5EF4-FFF2-40B4-BE49-F238E27FC236}">
                <a16:creationId xmlns="" xmlns:a16="http://schemas.microsoft.com/office/drawing/2014/main" id="{38DA4E61-45E5-F5F5-8600-9A9F7A68540B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pPr lvl="0"/>
            <a:r>
              <a:rPr lang="en-US" sz="700">
                <a:solidFill>
                  <a:srgbClr val="1C1D1E"/>
                </a:solidFill>
                <a:latin typeface="Open Sans regular"/>
              </a:rPr>
              <a:t>the average minute‐by‐minute EE profiles over the 24‐h period at V3 (end of VLCKD) and V4 (6 months) in the 14 participants who completed both visits</a:t>
            </a:r>
            <a:endParaRPr lang="it-IT" sz="70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="" xmlns:a16="http://schemas.microsoft.com/office/drawing/2014/main" id="{2680ECB1-0452-887A-7887-E8DEC8B0FC0F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EE6430EE-9617-448F-93C0-D69625DCF7D4}" type="slidenum">
              <a:t>11</a:t>
            </a:fld>
            <a:endParaRPr lang="it-IT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456872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5E086CBF-2D06-EF93-0AB7-14D29641084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1122361"/>
            <a:ext cx="9144000" cy="2387598"/>
          </a:xfrm>
        </p:spPr>
        <p:txBody>
          <a:bodyPr anchor="b" anchorCtr="1"/>
          <a:lstStyle>
            <a:lvl1pPr algn="ctr">
              <a:defRPr sz="6000"/>
            </a:lvl1pPr>
          </a:lstStyle>
          <a:p>
            <a:pPr lvl="0"/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="" xmlns:a16="http://schemas.microsoft.com/office/drawing/2014/main" id="{6F73486C-3CA2-5C6A-4B0D-D409FEC8186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24003" y="3602041"/>
            <a:ext cx="9144000" cy="1655758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C548EB8D-42A6-5744-DEE3-A9F13CFFC8A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FCF12FB-6DFE-459C-AF8C-E56F184C6A8B}" type="datetime1">
              <a:rPr lang="it-IT"/>
              <a:pPr lvl="0"/>
              <a:t>19/09/2026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D99E0EC8-4210-9C38-E752-A41B583644C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05B0647F-E710-487B-BEC8-5B0C0841E06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11173B8-5EAB-4299-A654-9DB29CF44231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553168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15BCE829-8E53-A902-8C81-CB8B5BCF974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9E090A5F-D8F0-F2D5-9F66-4A6601E73CC9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64765E2B-C701-7E55-EF8D-C4848940D43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9B0C1AE-03D0-4A1C-AA87-CC561690058D}" type="datetime1">
              <a:rPr lang="it-IT"/>
              <a:pPr lvl="0"/>
              <a:t>19/09/2026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EDE1DEAD-3F05-ED00-F68B-AB960BD263C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377DCE59-B985-B079-9E7A-C39000BE2D9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EDEA65B-7103-45A2-B6CB-84AB3322B4DE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304880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1C4E7B7B-35ED-CD3C-EE05-C382CECA7E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1847" y="1709735"/>
            <a:ext cx="10515600" cy="2852735"/>
          </a:xfr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35C22A12-6ADA-792B-F7F8-DF556FDC49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1847" y="4589465"/>
            <a:ext cx="10515600" cy="1500182"/>
          </a:xfrm>
        </p:spPr>
        <p:txBody>
          <a:bodyPr/>
          <a:lstStyle>
            <a:lvl1pPr marL="0" indent="0">
              <a:buNone/>
              <a:defRPr sz="2400">
                <a:solidFill>
                  <a:srgbClr val="767676"/>
                </a:solidFill>
              </a:defRPr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97F6D119-054C-A8C7-BC6C-6ED2D9A6EB0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9C83A3D-1059-4C58-BD73-903FAF1A90A6}" type="datetime1">
              <a:rPr lang="it-IT"/>
              <a:pPr lvl="0"/>
              <a:t>19/09/2026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EFBEC519-7E61-DA94-7743-33B6BB01061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E82FE586-5F16-98CF-C8F3-5B987C05B6A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07FFA79-6F82-46B8-A085-C4F6B7BF8EFB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1903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72510AA8-843B-BE1B-36BC-42CD53DF9B5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E52757D3-843F-E4A1-CE8C-E30695ADCB8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="" xmlns:a16="http://schemas.microsoft.com/office/drawing/2014/main" id="{E4026B3C-6A8C-401A-B94B-5A467722D83E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DB38BFB2-CE86-390D-B888-35733C2E96A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41755BB-017A-4662-8FE2-5CCB7ABF41FC}" type="datetime1">
              <a:rPr lang="it-IT"/>
              <a:pPr lvl="0"/>
              <a:t>19/09/2026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161DACC5-DBAC-1248-8575-8A370F96D39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EB9832EC-983E-0393-917B-4F6612F590A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46A6C28-D29A-406C-9B20-908D59BAA27C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4186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E04890DC-7FF7-C9D0-CCA2-C33F1B5A0C8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365129"/>
            <a:ext cx="10515600" cy="132555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A71AB33A-F540-887C-829C-F6AB3E75B1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9784" y="1681160"/>
            <a:ext cx="5157782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="" xmlns:a16="http://schemas.microsoft.com/office/drawing/2014/main" id="{EFB91207-F368-3B31-F903-566963121416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839784" y="2505071"/>
            <a:ext cx="5157782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="" xmlns:a16="http://schemas.microsoft.com/office/drawing/2014/main" id="{5C7B6169-B301-5778-6556-5D0605C50BBA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6172200" y="1681160"/>
            <a:ext cx="5183184" cy="823910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="" xmlns:a16="http://schemas.microsoft.com/office/drawing/2014/main" id="{13DF1EE2-D615-585F-7334-C433F71F8655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6172200" y="2505071"/>
            <a:ext cx="5183184" cy="3684583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="" xmlns:a16="http://schemas.microsoft.com/office/drawing/2014/main" id="{019B85F1-E1BE-CB0E-AF7C-79AD1649BE5B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6AEAA5A-A800-4E8B-BEE4-C7FE6278F9A8}" type="datetime1">
              <a:rPr lang="it-IT"/>
              <a:pPr lvl="0"/>
              <a:t>19/09/2026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="" xmlns:a16="http://schemas.microsoft.com/office/drawing/2014/main" id="{7A6E8ED9-38F1-3A28-73B2-6FCA3BF695B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="" xmlns:a16="http://schemas.microsoft.com/office/drawing/2014/main" id="{5B1D01E3-5121-1091-2F98-3719FB5FF7F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8177B35-60D0-4C46-A944-F69AE3DF3BDB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5345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9C6186DD-3830-573E-F129-55B2D96192D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="" xmlns:a16="http://schemas.microsoft.com/office/drawing/2014/main" id="{29DD3F95-4867-B53B-8956-FF622BABF28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DC2A148-FA21-4D6A-AC3D-BAFFC07610C5}" type="datetime1">
              <a:rPr lang="it-IT"/>
              <a:pPr lvl="0"/>
              <a:t>19/09/2026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="" xmlns:a16="http://schemas.microsoft.com/office/drawing/2014/main" id="{BABF7854-AF5A-174D-7DBE-CCE16510909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="" xmlns:a16="http://schemas.microsoft.com/office/drawing/2014/main" id="{BEB84758-8EE4-0DB4-7489-CFD5FDB8BDB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4DBCC9F-4BD3-4D4E-AD2F-8D173E7C420A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77841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="" xmlns:a16="http://schemas.microsoft.com/office/drawing/2014/main" id="{3D99189A-26DE-1AA6-A0B5-9955671280E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BE49C50-C0D3-489F-BB55-97A0C7059421}" type="datetime1">
              <a:rPr lang="it-IT"/>
              <a:pPr lvl="0"/>
              <a:t>19/09/2026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="" xmlns:a16="http://schemas.microsoft.com/office/drawing/2014/main" id="{E2AF879D-C9F6-F170-3BD1-D4F698C6065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="" xmlns:a16="http://schemas.microsoft.com/office/drawing/2014/main" id="{A7688988-30A4-93C5-9110-F8AB116707C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A76B925-E36C-462A-92D3-2EDEE024D0CA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8252902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A1492314-89E0-7216-0A4E-D2EAE4CD8A6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4AC99141-0F9A-6BC2-7CBA-348B82E609D9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="" xmlns:a16="http://schemas.microsoft.com/office/drawing/2014/main" id="{AB5C8AF8-60C6-6117-E286-EAB42BA6FB4A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7C73BC49-0C82-1335-799F-D8B35C30F3E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1DE4D57-029B-49DA-ABC4-CFDE5F5D1A7A}" type="datetime1">
              <a:rPr lang="it-IT"/>
              <a:pPr lvl="0"/>
              <a:t>19/09/2026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1F65805A-599C-117D-7C17-68A98291567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433DAED3-88AC-17CE-1BBB-B336404F8A1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7F58731-4FFE-4551-A752-8BD02E2D8EB4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1500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858CCB3F-C180-6F0C-01D2-2E82F263946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="" xmlns:a16="http://schemas.microsoft.com/office/drawing/2014/main" id="{83CAFB85-CCBB-C281-B787-B9775A8D4C8B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="" xmlns:a16="http://schemas.microsoft.com/office/drawing/2014/main" id="{008FD368-CE4B-D4A0-2139-49947D55B9FF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="" xmlns:a16="http://schemas.microsoft.com/office/drawing/2014/main" id="{699CBCC5-1BB3-FF2D-44AF-79DAFF70371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FE9D417-78A3-463F-84BD-25BEAEB2FB70}" type="datetime1">
              <a:rPr lang="it-IT"/>
              <a:pPr lvl="0"/>
              <a:t>19/09/2026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="" xmlns:a16="http://schemas.microsoft.com/office/drawing/2014/main" id="{69D84262-A661-B187-719E-08F2C7302BC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="" xmlns:a16="http://schemas.microsoft.com/office/drawing/2014/main" id="{8DA95E51-DA18-AADB-11BF-9969686A79C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05B6A1F-B61E-4A82-A2CC-97DB82C18C47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5909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="" xmlns:a16="http://schemas.microsoft.com/office/drawing/2014/main" id="{67012653-78DE-1984-35A1-07D4563DC52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="" xmlns:a16="http://schemas.microsoft.com/office/drawing/2014/main" id="{E43FFAA4-579B-C3AF-796A-6A1A5ACBB4E0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039DECAC-308F-66DF-6B9C-18A3D9A626D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81F55A2-D11D-4B3E-8D86-BCB78767DB04}" type="datetime1">
              <a:rPr lang="it-IT"/>
              <a:pPr lvl="0"/>
              <a:t>19/09/2026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C528358B-DEAC-B58E-E7BF-82CAB0398FC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DE052190-865F-EAC2-2CD9-BBFA9FC1602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285AFCF-8DA1-4859-A2B9-E083326E40C3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3058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="" xmlns:a16="http://schemas.microsoft.com/office/drawing/2014/main" id="{D7DF2B32-416F-6FB0-F06C-6FD32CAF7C61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8724903" y="365129"/>
            <a:ext cx="2628899" cy="5811834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="" xmlns:a16="http://schemas.microsoft.com/office/drawing/2014/main" id="{2792EA08-8E31-EF34-1BBB-E84FCE8229A0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838203" y="365129"/>
            <a:ext cx="7734296" cy="5811834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C1FD80EB-0E20-C70D-A052-ECF23FCC6C7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2E68C21-228A-4686-9B73-4E02E47A3202}" type="datetime1">
              <a:rPr lang="it-IT"/>
              <a:pPr lvl="0"/>
              <a:t>19/09/2026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1BFA4D0E-1692-91EC-22B5-F5A015E2D79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631C3303-26EA-560C-8709-2A93541D7B5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0B691EA-BA81-44DF-B2C3-3E0C189552C4}" type="slidenum"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0063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rallelogramma 14">
            <a:extLst>
              <a:ext uri="{FF2B5EF4-FFF2-40B4-BE49-F238E27FC236}">
                <a16:creationId xmlns="" xmlns:a16="http://schemas.microsoft.com/office/drawing/2014/main" id="{0DC8E910-6ECB-9485-164B-BFA6B05DA1F1}"/>
              </a:ext>
            </a:extLst>
          </p:cNvPr>
          <p:cNvSpPr/>
          <p:nvPr/>
        </p:nvSpPr>
        <p:spPr>
          <a:xfrm>
            <a:off x="7972123" y="0"/>
            <a:ext cx="2857500" cy="6858000"/>
          </a:xfrm>
          <a:custGeom>
            <a:avLst>
              <a:gd name="f8" fmla="val 0"/>
            </a:avLst>
            <a:gdLst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val 0"/>
              <a:gd name="f9" fmla="+- 0 0 -360"/>
              <a:gd name="f10" fmla="+- 0 0 -90"/>
              <a:gd name="f11" fmla="+- 0 0 -180"/>
              <a:gd name="f12" fmla="+- 0 0 -270"/>
              <a:gd name="f13" fmla="abs f4"/>
              <a:gd name="f14" fmla="abs f5"/>
              <a:gd name="f15" fmla="abs f6"/>
              <a:gd name="f16" fmla="val f7"/>
              <a:gd name="f17" fmla="val f8"/>
              <a:gd name="f18" fmla="*/ f9 f1 1"/>
              <a:gd name="f19" fmla="*/ f10 f1 1"/>
              <a:gd name="f20" fmla="*/ f11 f1 1"/>
              <a:gd name="f21" fmla="*/ f12 f1 1"/>
              <a:gd name="f22" fmla="?: f13 f4 1"/>
              <a:gd name="f23" fmla="?: f14 f5 1"/>
              <a:gd name="f24" fmla="?: f15 f6 1"/>
              <a:gd name="f25" fmla="*/ 5 f17 1"/>
              <a:gd name="f26" fmla="*/ f18 1 f3"/>
              <a:gd name="f27" fmla="*/ f19 1 f3"/>
              <a:gd name="f28" fmla="*/ f20 1 f3"/>
              <a:gd name="f29" fmla="*/ f21 1 f3"/>
              <a:gd name="f30" fmla="*/ f22 1 21600"/>
              <a:gd name="f31" fmla="*/ f23 1 21600"/>
              <a:gd name="f32" fmla="*/ 21600 f22 1"/>
              <a:gd name="f33" fmla="*/ 21600 f23 1"/>
              <a:gd name="f34" fmla="+- f26 0 f2"/>
              <a:gd name="f35" fmla="+- f27 0 f2"/>
              <a:gd name="f36" fmla="+- f28 0 f2"/>
              <a:gd name="f37" fmla="+- f29 0 f2"/>
              <a:gd name="f38" fmla="min f31 f30"/>
              <a:gd name="f39" fmla="*/ f32 1 f24"/>
              <a:gd name="f40" fmla="*/ f33 1 f24"/>
              <a:gd name="f41" fmla="val f39"/>
              <a:gd name="f42" fmla="val f40"/>
              <a:gd name="f43" fmla="*/ f16 f38 1"/>
              <a:gd name="f44" fmla="+- f42 0 f16"/>
              <a:gd name="f45" fmla="+- f41 0 f16"/>
              <a:gd name="f46" fmla="*/ f42 f38 1"/>
              <a:gd name="f47" fmla="*/ f41 f38 1"/>
              <a:gd name="f48" fmla="*/ f44 1 2"/>
              <a:gd name="f49" fmla="*/ f45 1 2"/>
              <a:gd name="f50" fmla="min f45 f44"/>
              <a:gd name="f51" fmla="*/ 100000 f45 1"/>
              <a:gd name="f52" fmla="+- f16 f48 0"/>
              <a:gd name="f53" fmla="+- f16 f49 0"/>
              <a:gd name="f54" fmla="*/ f51 1 f50"/>
              <a:gd name="f55" fmla="*/ f50 f17 1"/>
              <a:gd name="f56" fmla="*/ f55 1 200000"/>
              <a:gd name="f57" fmla="*/ f55 1 100000"/>
              <a:gd name="f58" fmla="*/ f25 1 f54"/>
              <a:gd name="f59" fmla="*/ f44 f53 1"/>
              <a:gd name="f60" fmla="*/ f53 f38 1"/>
              <a:gd name="f61" fmla="*/ f52 f38 1"/>
              <a:gd name="f62" fmla="+- f41 0 f56"/>
              <a:gd name="f63" fmla="+- f41 0 f57"/>
              <a:gd name="f64" fmla="+- 1 f58 0"/>
              <a:gd name="f65" fmla="*/ f59 1 f57"/>
              <a:gd name="f66" fmla="*/ f57 f38 1"/>
              <a:gd name="f67" fmla="*/ f56 f38 1"/>
              <a:gd name="f68" fmla="*/ f63 1 2"/>
              <a:gd name="f69" fmla="*/ f64 1 12"/>
              <a:gd name="f70" fmla="val f65"/>
              <a:gd name="f71" fmla="*/ f63 f38 1"/>
              <a:gd name="f72" fmla="*/ f62 f38 1"/>
              <a:gd name="f73" fmla="+- f41 0 f68"/>
              <a:gd name="f74" fmla="*/ f69 f45 1"/>
              <a:gd name="f75" fmla="*/ f69 f44 1"/>
              <a:gd name="f76" fmla="+- f42 0 f70"/>
              <a:gd name="f77" fmla="*/ f68 f38 1"/>
              <a:gd name="f78" fmla="*/ f70 f38 1"/>
              <a:gd name="f79" fmla="+- f41 0 f74"/>
              <a:gd name="f80" fmla="+- f42 0 f75"/>
              <a:gd name="f81" fmla="*/ f74 f38 1"/>
              <a:gd name="f82" fmla="*/ f75 f38 1"/>
              <a:gd name="f83" fmla="*/ f76 f38 1"/>
              <a:gd name="f84" fmla="*/ f73 f38 1"/>
              <a:gd name="f85" fmla="*/ f79 f38 1"/>
              <a:gd name="f86" fmla="*/ f80 f3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4">
                <a:pos x="f60" y="f83"/>
              </a:cxn>
              <a:cxn ang="f34">
                <a:pos x="f84" y="f43"/>
              </a:cxn>
              <a:cxn ang="f35">
                <a:pos x="f72" y="f61"/>
              </a:cxn>
              <a:cxn ang="f36">
                <a:pos x="f77" y="f46"/>
              </a:cxn>
              <a:cxn ang="f36">
                <a:pos x="f60" y="f78"/>
              </a:cxn>
              <a:cxn ang="f37">
                <a:pos x="f67" y="f61"/>
              </a:cxn>
            </a:cxnLst>
            <a:rect l="f81" t="f82" r="f85" b="f86"/>
            <a:pathLst>
              <a:path>
                <a:moveTo>
                  <a:pt x="f43" y="f46"/>
                </a:moveTo>
                <a:lnTo>
                  <a:pt x="f66" y="f43"/>
                </a:lnTo>
                <a:lnTo>
                  <a:pt x="f47" y="f43"/>
                </a:lnTo>
                <a:lnTo>
                  <a:pt x="f71" y="f46"/>
                </a:lnTo>
                <a:close/>
              </a:path>
            </a:pathLst>
          </a:custGeom>
          <a:solidFill>
            <a:srgbClr val="F2F2F2">
              <a:alpha val="30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3" name="Rettangolo 11">
            <a:extLst>
              <a:ext uri="{FF2B5EF4-FFF2-40B4-BE49-F238E27FC236}">
                <a16:creationId xmlns="" xmlns:a16="http://schemas.microsoft.com/office/drawing/2014/main" id="{B74D2979-8C00-AE1C-0CA2-4395EB8D65D0}"/>
              </a:ext>
            </a:extLst>
          </p:cNvPr>
          <p:cNvSpPr/>
          <p:nvPr/>
        </p:nvSpPr>
        <p:spPr>
          <a:xfrm>
            <a:off x="4653262" y="0"/>
            <a:ext cx="139930" cy="6858000"/>
          </a:xfrm>
          <a:prstGeom prst="rect">
            <a:avLst/>
          </a:prstGeom>
          <a:solidFill>
            <a:srgbClr val="9CCEC7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97A01669-325B-401A-10E5-FEDEABD159A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99875F1-0176-415E-B482-63C6863EBD0A}" type="datetime1">
              <a:rPr lang="it-IT"/>
              <a:pPr lvl="0"/>
              <a:t>19/09/2026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CC469618-461E-C2A1-74D0-6E02C99433E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it-IT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59230857-77DA-B968-B676-7537646D3FA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5D361AA-29BB-4428-AFE2-DF230D40AA8B}" type="slidenum">
              <a:t>‹N›</a:t>
            </a:fld>
            <a:endParaRPr lang="it-IT"/>
          </a:p>
        </p:txBody>
      </p:sp>
      <p:sp>
        <p:nvSpPr>
          <p:cNvPr id="7" name="Titolo 1">
            <a:extLst>
              <a:ext uri="{FF2B5EF4-FFF2-40B4-BE49-F238E27FC236}">
                <a16:creationId xmlns="" xmlns:a16="http://schemas.microsoft.com/office/drawing/2014/main" id="{40B9F1B5-A45B-FC7B-A573-578181E0E0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629400" y="758952"/>
            <a:ext cx="4526280" cy="3227511"/>
          </a:xfrm>
        </p:spPr>
        <p:txBody>
          <a:bodyPr anchor="b"/>
          <a:lstStyle>
            <a:lvl1pPr>
              <a:defRPr sz="6000" b="1" spc="-50">
                <a:solidFill>
                  <a:srgbClr val="374D81"/>
                </a:solidFill>
                <a:latin typeface="Aptos"/>
              </a:defRPr>
            </a:lvl1pPr>
          </a:lstStyle>
          <a:p>
            <a:pPr lvl="0"/>
            <a:r>
              <a:rPr lang="it-IT"/>
              <a:t>Fare clic per modificare lo stile del titolo dello schema</a:t>
            </a:r>
          </a:p>
        </p:txBody>
      </p:sp>
      <p:sp>
        <p:nvSpPr>
          <p:cNvPr id="8" name="Sottotitolo 2">
            <a:extLst>
              <a:ext uri="{FF2B5EF4-FFF2-40B4-BE49-F238E27FC236}">
                <a16:creationId xmlns="" xmlns:a16="http://schemas.microsoft.com/office/drawing/2014/main" id="{2639CC04-509F-130C-D197-F0A2B71D45A8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632170" y="4508504"/>
            <a:ext cx="4526280" cy="1279647"/>
          </a:xfrm>
        </p:spPr>
        <p:txBody>
          <a:bodyPr/>
          <a:lstStyle>
            <a:lvl1pPr marL="0" indent="0">
              <a:buNone/>
              <a:defRPr sz="2400" b="1" cap="all" spc="200">
                <a:solidFill>
                  <a:srgbClr val="9CCEC7"/>
                </a:solidFill>
              </a:defRPr>
            </a:lvl1pPr>
          </a:lstStyle>
          <a:p>
            <a:pPr lvl="0"/>
            <a:r>
              <a:rPr lang="it-IT"/>
              <a:t>Fare clic per modificare lo stile del sottotitolo dello schema</a:t>
            </a:r>
          </a:p>
        </p:txBody>
      </p:sp>
      <p:sp>
        <p:nvSpPr>
          <p:cNvPr id="9" name="Rettangolo 10">
            <a:extLst>
              <a:ext uri="{FF2B5EF4-FFF2-40B4-BE49-F238E27FC236}">
                <a16:creationId xmlns="" xmlns:a16="http://schemas.microsoft.com/office/drawing/2014/main" id="{BF3004C8-0061-B2E0-AB88-03BBD7509F64}"/>
              </a:ext>
            </a:extLst>
          </p:cNvPr>
          <p:cNvSpPr/>
          <p:nvPr/>
        </p:nvSpPr>
        <p:spPr>
          <a:xfrm>
            <a:off x="4577157" y="3840"/>
            <a:ext cx="139930" cy="6858000"/>
          </a:xfrm>
          <a:prstGeom prst="rect">
            <a:avLst/>
          </a:prstGeom>
          <a:solidFill>
            <a:srgbClr val="374D8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pic>
        <p:nvPicPr>
          <p:cNvPr id="10" name="Immagine 8">
            <a:extLst>
              <a:ext uri="{FF2B5EF4-FFF2-40B4-BE49-F238E27FC236}">
                <a16:creationId xmlns="" xmlns:a16="http://schemas.microsoft.com/office/drawing/2014/main" id="{2EE94F7A-D65B-8D46-87CE-CAEE01382A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3241" y="0"/>
            <a:ext cx="4800407" cy="685800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536300232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="" xmlns:a16="http://schemas.microsoft.com/office/drawing/2014/main" id="{8D4F269B-65D1-E89B-ACF3-AF4B2826A2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10515600" cy="13255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="" xmlns:a16="http://schemas.microsoft.com/office/drawing/2014/main" id="{F1CA9538-B271-E536-0C4B-AC02EC206C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="" xmlns:a16="http://schemas.microsoft.com/office/drawing/2014/main" id="{AF0BBF4B-F682-35BF-8523-E48883BB3277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8382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F57E87CC-EEAE-4664-97E1-A1027EEC489D}" type="datetime1">
              <a:rPr lang="it-IT"/>
              <a:pPr lvl="0"/>
              <a:t>19/09/2026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="" xmlns:a16="http://schemas.microsoft.com/office/drawing/2014/main" id="{2374E257-C8D9-6D28-B805-760CD46FE418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038603" y="6356351"/>
            <a:ext cx="41148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7F5F693F-9A2D-6697-7ABC-5C742A5C1D4C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8610603" y="6356351"/>
            <a:ext cx="2743200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it-IT" sz="1200" b="0" i="0" u="none" strike="noStrike" kern="1200" cap="none" spc="0" baseline="0">
                <a:solidFill>
                  <a:srgbClr val="767676"/>
                </a:solidFill>
                <a:uFillTx/>
                <a:latin typeface="Aptos"/>
              </a:defRPr>
            </a:lvl1pPr>
          </a:lstStyle>
          <a:p>
            <a:pPr lvl="0"/>
            <a:fld id="{CE48CBCA-1283-4880-B1E1-95646CA8972E}" type="slidenum"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it-IT" sz="4400" b="0" i="0" u="none" strike="noStrike" kern="1200" cap="none" spc="0" baseline="0">
          <a:solidFill>
            <a:srgbClr val="000000"/>
          </a:solidFill>
          <a:uFillTx/>
          <a:latin typeface="Aptos Display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SzPct val="100000"/>
        <a:buFont typeface="Arial" pitchFamily="34"/>
        <a:buChar char="•"/>
        <a:tabLst/>
        <a:defRPr lang="it-IT" sz="2800" b="0" i="0" u="none" strike="noStrike" kern="1200" cap="none" spc="0" baseline="0">
          <a:solidFill>
            <a:srgbClr val="000000"/>
          </a:solidFill>
          <a:uFillTx/>
          <a:latin typeface="Aptos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2400" b="0" i="0" u="none" strike="noStrike" kern="1200" cap="none" spc="0" baseline="0">
          <a:solidFill>
            <a:srgbClr val="000000"/>
          </a:solidFill>
          <a:uFillTx/>
          <a:latin typeface="Aptos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2000" b="0" i="0" u="none" strike="noStrike" kern="1200" cap="none" spc="0" baseline="0">
          <a:solidFill>
            <a:srgbClr val="000000"/>
          </a:solidFill>
          <a:uFillTx/>
          <a:latin typeface="Aptos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1800" b="0" i="0" u="none" strike="noStrike" kern="1200" cap="none" spc="0" baseline="0">
          <a:solidFill>
            <a:srgbClr val="000000"/>
          </a:solidFill>
          <a:uFillTx/>
          <a:latin typeface="Aptos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•"/>
        <a:tabLst/>
        <a:defRPr lang="it-IT" sz="1800" b="0" i="0" u="none" strike="noStrike" kern="1200" cap="none" spc="0" baseline="0">
          <a:solidFill>
            <a:srgbClr val="000000"/>
          </a:solidFill>
          <a:uFillTx/>
          <a:latin typeface="Apto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png"/><Relationship Id="rId5" Type="http://schemas.openxmlformats.org/officeDocument/2006/relationships/image" Target="../media/image22.e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2">
            <a:extLst>
              <a:ext uri="{FF2B5EF4-FFF2-40B4-BE49-F238E27FC236}">
                <a16:creationId xmlns="" xmlns:a16="http://schemas.microsoft.com/office/drawing/2014/main" id="{5E24A27D-B061-A68A-5A3A-4C4A3AF4E2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78820" y="2134127"/>
            <a:ext cx="6373907" cy="1452496"/>
          </a:xfrm>
        </p:spPr>
        <p:txBody>
          <a:bodyPr anchorCtr="1">
            <a:noAutofit/>
          </a:bodyPr>
          <a:lstStyle/>
          <a:p>
            <a:pPr lvl="0" algn="ctr"/>
            <a:r>
              <a:rPr lang="it-IT" sz="2800">
                <a:solidFill>
                  <a:srgbClr val="000000"/>
                </a:solidFill>
                <a:effectLst>
                  <a:outerShdw dist="38096" dir="2700000">
                    <a:srgbClr val="7F7F7F"/>
                  </a:outerShdw>
                </a:effectLst>
              </a:rPr>
              <a:t>“NON-RESPONDER”: È UN FALLIMENTO DELLA TECNICA, DELLA BIOLOGIA O DELLA COMPLIANCE?</a:t>
            </a:r>
          </a:p>
        </p:txBody>
      </p:sp>
      <p:sp>
        <p:nvSpPr>
          <p:cNvPr id="3" name="Sottotitolo 3">
            <a:extLst>
              <a:ext uri="{FF2B5EF4-FFF2-40B4-BE49-F238E27FC236}">
                <a16:creationId xmlns="" xmlns:a16="http://schemas.microsoft.com/office/drawing/2014/main" id="{B61036A5-AADE-C2EB-2C39-AD2BD7FE18AF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6676994" y="3943724"/>
            <a:ext cx="4152372" cy="1811618"/>
          </a:xfrm>
        </p:spPr>
        <p:txBody>
          <a:bodyPr anchorCtr="1">
            <a:noAutofit/>
          </a:bodyPr>
          <a:lstStyle/>
          <a:p>
            <a:pPr marL="0" lvl="0" indent="0" algn="ctr">
              <a:buNone/>
            </a:pPr>
            <a:r>
              <a:rPr lang="it-IT" sz="1400" b="1" i="1" cap="all" spc="200"/>
              <a:t>Alessio Basolo</a:t>
            </a:r>
            <a:r>
              <a:rPr lang="it-IT" sz="1400" b="1" cap="all" spc="200"/>
              <a:t/>
            </a:r>
            <a:br>
              <a:rPr lang="it-IT" sz="1400" b="1" cap="all" spc="200"/>
            </a:br>
            <a:endParaRPr lang="it-IT" sz="1400" b="1" cap="all" spc="200"/>
          </a:p>
          <a:p>
            <a:pPr marL="0" lvl="0" indent="0" algn="ctr">
              <a:buNone/>
            </a:pPr>
            <a:r>
              <a:rPr lang="it-IT" sz="1400" b="1" i="1" cap="all" spc="200"/>
              <a:t>Obesity and Lipodystrophy Center</a:t>
            </a:r>
            <a:r>
              <a:rPr lang="it-IT" sz="1400" b="1" cap="all" spc="200"/>
              <a:t/>
            </a:r>
            <a:br>
              <a:rPr lang="it-IT" sz="1400" b="1" cap="all" spc="200"/>
            </a:br>
            <a:r>
              <a:rPr lang="it-IT" sz="1400" b="1" i="1" cap="all" spc="200"/>
              <a:t>Endocrinology Unit</a:t>
            </a:r>
            <a:r>
              <a:rPr lang="it-IT" sz="1400" b="1" cap="all" spc="200"/>
              <a:t/>
            </a:r>
            <a:br>
              <a:rPr lang="it-IT" sz="1400" b="1" cap="all" spc="200"/>
            </a:br>
            <a:r>
              <a:rPr lang="it-IT" sz="1400" b="1" i="1" cap="all" spc="200"/>
              <a:t>University Hospital of Pisa</a:t>
            </a:r>
            <a:r>
              <a:rPr lang="it-IT" sz="1400" b="1" cap="all" spc="200"/>
              <a:t/>
            </a:r>
            <a:br>
              <a:rPr lang="it-IT" sz="1400" b="1" cap="all" spc="200"/>
            </a:br>
            <a:r>
              <a:rPr lang="it-IT" sz="1400" b="1" i="1" cap="all" spc="200"/>
              <a:t>56124 Pisa, Italy</a:t>
            </a:r>
            <a:endParaRPr lang="en-US" sz="1400" b="1" cap="all" spc="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4">
            <a:extLst>
              <a:ext uri="{FF2B5EF4-FFF2-40B4-BE49-F238E27FC236}">
                <a16:creationId xmlns="" xmlns:a16="http://schemas.microsoft.com/office/drawing/2014/main" id="{CEDF303E-D2DB-97B5-6F4D-7D8EE9772D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6568" y="0"/>
            <a:ext cx="1145432" cy="1246921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Immagine 6">
            <a:extLst>
              <a:ext uri="{FF2B5EF4-FFF2-40B4-BE49-F238E27FC236}">
                <a16:creationId xmlns="" xmlns:a16="http://schemas.microsoft.com/office/drawing/2014/main" id="{5FC2AAEC-CDAE-46B5-CA1A-BDB831EC7E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73" y="1246921"/>
            <a:ext cx="6977521" cy="23617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Immagine 12">
            <a:extLst>
              <a:ext uri="{FF2B5EF4-FFF2-40B4-BE49-F238E27FC236}">
                <a16:creationId xmlns="" xmlns:a16="http://schemas.microsoft.com/office/drawing/2014/main" id="{2B13D3A7-EB55-7B6C-EEFD-D3AE5241277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106" y="4722649"/>
            <a:ext cx="4264606" cy="173876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Immagine 14">
            <a:extLst>
              <a:ext uri="{FF2B5EF4-FFF2-40B4-BE49-F238E27FC236}">
                <a16:creationId xmlns="" xmlns:a16="http://schemas.microsoft.com/office/drawing/2014/main" id="{F794E553-B512-17AC-08BE-F567DFE7C3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4364" y="3625579"/>
            <a:ext cx="6817636" cy="323242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Rettangolo 3"/>
          <p:cNvSpPr/>
          <p:nvPr/>
        </p:nvSpPr>
        <p:spPr>
          <a:xfrm>
            <a:off x="503792" y="176620"/>
            <a:ext cx="99910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000000"/>
                </a:solidFill>
                <a:latin typeface="Aptos "/>
              </a:rPr>
              <a:t>Dopo l’intervento, la risposta alla chirurgia può variare da paziente a paziente </a:t>
            </a:r>
            <a:r>
              <a:rPr lang="it-IT" sz="2000" b="1" dirty="0" smtClean="0">
                <a:solidFill>
                  <a:srgbClr val="000000"/>
                </a:solidFill>
                <a:latin typeface="Aptos "/>
              </a:rPr>
              <a:t>e sono </a:t>
            </a:r>
            <a:r>
              <a:rPr lang="it-IT" sz="2000" b="1" dirty="0">
                <a:solidFill>
                  <a:srgbClr val="000000"/>
                </a:solidFill>
                <a:latin typeface="Aptos "/>
              </a:rPr>
              <a:t>state proposte diverse definizioni per identificare i pazienti non </a:t>
            </a:r>
            <a:r>
              <a:rPr lang="it-IT" sz="2000" b="1" dirty="0" err="1">
                <a:solidFill>
                  <a:srgbClr val="000000"/>
                </a:solidFill>
                <a:latin typeface="Aptos "/>
              </a:rPr>
              <a:t>responder</a:t>
            </a:r>
            <a:r>
              <a:rPr lang="it-IT" sz="2000" b="1" dirty="0">
                <a:solidFill>
                  <a:srgbClr val="000000"/>
                </a:solidFill>
                <a:latin typeface="Aptos "/>
              </a:rPr>
              <a:t>. </a:t>
            </a:r>
            <a:endParaRPr lang="it-IT" sz="2000" dirty="0">
              <a:latin typeface="Aptos 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4">
            <a:extLst>
              <a:ext uri="{FF2B5EF4-FFF2-40B4-BE49-F238E27FC236}">
                <a16:creationId xmlns="" xmlns:a16="http://schemas.microsoft.com/office/drawing/2014/main" id="{5188FFD2-774E-95E2-884E-6DE53BA79D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950" y="398204"/>
            <a:ext cx="11185582" cy="50500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138" y="3592286"/>
            <a:ext cx="11293394" cy="23493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2">
            <a:extLst>
              <a:ext uri="{FF2B5EF4-FFF2-40B4-BE49-F238E27FC236}">
                <a16:creationId xmlns="" xmlns:a16="http://schemas.microsoft.com/office/drawing/2014/main" id="{4CA7746E-81CB-C558-7D5E-6AE82FF28B7A}"/>
              </a:ext>
            </a:extLst>
          </p:cNvPr>
          <p:cNvSpPr txBox="1"/>
          <p:nvPr/>
        </p:nvSpPr>
        <p:spPr>
          <a:xfrm>
            <a:off x="110020" y="6553350"/>
            <a:ext cx="1095803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171450" marR="0" lvl="0" indent="-1714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2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Basolo A</a:t>
            </a:r>
            <a:r>
              <a:rPr lang="it-IT" sz="1200" dirty="0">
                <a:solidFill>
                  <a:srgbClr val="000000"/>
                </a:solidFill>
                <a:latin typeface="Aptos"/>
              </a:rPr>
              <a:t> et al </a:t>
            </a:r>
            <a:r>
              <a:rPr lang="it-IT" sz="12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Recharacterizing</a:t>
            </a:r>
            <a:r>
              <a:rPr lang="it-IT" sz="12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the </a:t>
            </a:r>
            <a:r>
              <a:rPr lang="it-IT" sz="12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Metabolic</a:t>
            </a:r>
            <a:r>
              <a:rPr lang="it-IT" sz="12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State of Energy Balance in </a:t>
            </a:r>
            <a:r>
              <a:rPr lang="it-IT" sz="12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Thrifty</a:t>
            </a:r>
            <a:r>
              <a:rPr lang="it-IT" sz="12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and </a:t>
            </a:r>
            <a:r>
              <a:rPr lang="it-IT" sz="12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Spendthrift</a:t>
            </a:r>
            <a:r>
              <a:rPr lang="it-IT" sz="12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it-IT" sz="12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Phenotypes</a:t>
            </a:r>
            <a:r>
              <a:rPr lang="it-IT" sz="12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. J Clin </a:t>
            </a:r>
            <a:r>
              <a:rPr lang="it-IT" sz="12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Endocrinol</a:t>
            </a:r>
            <a:r>
              <a:rPr lang="it-IT" sz="12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it-IT" sz="12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Metab</a:t>
            </a:r>
            <a:r>
              <a:rPr lang="it-IT" sz="12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. 2020</a:t>
            </a:r>
          </a:p>
        </p:txBody>
      </p:sp>
      <p:sp>
        <p:nvSpPr>
          <p:cNvPr id="3" name="CasellaDiTesto 4">
            <a:extLst>
              <a:ext uri="{FF2B5EF4-FFF2-40B4-BE49-F238E27FC236}">
                <a16:creationId xmlns="" xmlns:a16="http://schemas.microsoft.com/office/drawing/2014/main" id="{9329A2DF-F7B3-35D4-D7DF-3C7AB9BECDA1}"/>
              </a:ext>
            </a:extLst>
          </p:cNvPr>
          <p:cNvSpPr txBox="1"/>
          <p:nvPr/>
        </p:nvSpPr>
        <p:spPr>
          <a:xfrm>
            <a:off x="104775" y="6075527"/>
            <a:ext cx="11936284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171450" marR="0" lvl="0" indent="-1714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2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Schlögl</a:t>
            </a:r>
            <a:r>
              <a:rPr lang="it-IT" sz="12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M, Krakoff J, </a:t>
            </a:r>
            <a:r>
              <a:rPr lang="it-IT" sz="12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Thearle</a:t>
            </a:r>
            <a:r>
              <a:rPr lang="it-IT" sz="12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MS. Energy </a:t>
            </a:r>
            <a:r>
              <a:rPr lang="it-IT" sz="12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Expenditure</a:t>
            </a:r>
            <a:r>
              <a:rPr lang="it-IT" sz="12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it-IT" sz="12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Responses</a:t>
            </a:r>
            <a:r>
              <a:rPr lang="it-IT" sz="12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to Fasting and </a:t>
            </a:r>
            <a:r>
              <a:rPr lang="it-IT" sz="12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Overfeeding</a:t>
            </a:r>
            <a:r>
              <a:rPr lang="it-IT" sz="12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it-IT" sz="12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Identify</a:t>
            </a:r>
            <a:r>
              <a:rPr lang="it-IT" sz="12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it-IT" sz="12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Phenotypes</a:t>
            </a:r>
            <a:r>
              <a:rPr lang="it-IT" sz="12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Associated With Weight Change. </a:t>
            </a:r>
            <a:r>
              <a:rPr lang="it-IT" sz="12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Diabetes</a:t>
            </a:r>
            <a:r>
              <a:rPr lang="it-IT" sz="12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. 2015</a:t>
            </a:r>
          </a:p>
        </p:txBody>
      </p:sp>
      <p:sp>
        <p:nvSpPr>
          <p:cNvPr id="4" name="CasellaDiTesto 6">
            <a:extLst>
              <a:ext uri="{FF2B5EF4-FFF2-40B4-BE49-F238E27FC236}">
                <a16:creationId xmlns="" xmlns:a16="http://schemas.microsoft.com/office/drawing/2014/main" id="{7B99388A-7502-D6CA-7EAF-1B232F6AA12F}"/>
              </a:ext>
            </a:extLst>
          </p:cNvPr>
          <p:cNvSpPr txBox="1"/>
          <p:nvPr/>
        </p:nvSpPr>
        <p:spPr>
          <a:xfrm>
            <a:off x="110020" y="6320288"/>
            <a:ext cx="10481780" cy="27699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171450" marR="0" lvl="0" indent="-1714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2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Basolo A et al. </a:t>
            </a:r>
            <a:r>
              <a:rPr lang="it-IT" sz="12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Deviations</a:t>
            </a:r>
            <a:r>
              <a:rPr lang="it-IT" sz="12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in energy sensing </a:t>
            </a:r>
            <a:r>
              <a:rPr lang="it-IT" sz="12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predict</a:t>
            </a:r>
            <a:r>
              <a:rPr lang="it-IT" sz="12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long </a:t>
            </a:r>
            <a:r>
              <a:rPr lang="it-IT" sz="12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term</a:t>
            </a:r>
            <a:r>
              <a:rPr lang="it-IT" sz="12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weight </a:t>
            </a:r>
            <a:r>
              <a:rPr lang="it-IT" sz="12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change</a:t>
            </a:r>
            <a:r>
              <a:rPr lang="it-IT" sz="12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in </a:t>
            </a:r>
            <a:r>
              <a:rPr lang="it-IT" sz="12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overweight</a:t>
            </a:r>
            <a:r>
              <a:rPr lang="it-IT" sz="12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Native Americans. </a:t>
            </a:r>
            <a:r>
              <a:rPr lang="it-IT" sz="1200" b="0" i="0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Metabolism</a:t>
            </a:r>
            <a:r>
              <a:rPr lang="it-IT" sz="12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. 2018 May</a:t>
            </a:r>
          </a:p>
        </p:txBody>
      </p:sp>
      <p:pic>
        <p:nvPicPr>
          <p:cNvPr id="5" name="Immagine 8">
            <a:extLst>
              <a:ext uri="{FF2B5EF4-FFF2-40B4-BE49-F238E27FC236}">
                <a16:creationId xmlns="" xmlns:a16="http://schemas.microsoft.com/office/drawing/2014/main" id="{9A8011EE-E085-FC6B-FB2E-C3954E0A0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954" y="1826756"/>
            <a:ext cx="6938092" cy="393733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CasellaDiTesto 10">
            <a:extLst>
              <a:ext uri="{FF2B5EF4-FFF2-40B4-BE49-F238E27FC236}">
                <a16:creationId xmlns="" xmlns:a16="http://schemas.microsoft.com/office/drawing/2014/main" id="{4A4C091F-F461-C990-8875-23D78691EE3D}"/>
              </a:ext>
            </a:extLst>
          </p:cNvPr>
          <p:cNvSpPr txBox="1"/>
          <p:nvPr/>
        </p:nvSpPr>
        <p:spPr>
          <a:xfrm>
            <a:off x="104775" y="126597"/>
            <a:ext cx="6938092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600" b="1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Il termine “fallimento” dovrebbe essere evitato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600" b="1" i="0" u="none" strike="noStrike" kern="1200" cap="none" spc="0" baseline="0" dirty="0">
              <a:solidFill>
                <a:srgbClr val="000000"/>
              </a:solidFill>
              <a:uFillTx/>
              <a:latin typeface="Aptos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6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Non parlare di </a:t>
            </a:r>
            <a:r>
              <a:rPr lang="it-IT" sz="1600" b="0" i="1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surgical</a:t>
            </a:r>
            <a:r>
              <a:rPr lang="it-IT" sz="1600" b="0" i="1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it-IT" sz="1600" b="0" i="1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failure</a:t>
            </a:r>
            <a:r>
              <a:rPr lang="it-IT" sz="16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o </a:t>
            </a:r>
            <a:r>
              <a:rPr lang="it-IT" sz="1600" b="0" i="1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weight-</a:t>
            </a:r>
            <a:r>
              <a:rPr lang="it-IT" sz="1600" b="0" i="1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loss</a:t>
            </a:r>
            <a:r>
              <a:rPr lang="it-IT" sz="1600" b="0" i="1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  <a:r>
              <a:rPr lang="it-IT" sz="1600" b="0" i="1" u="none" strike="noStrike" kern="1200" cap="none" spc="0" baseline="0" dirty="0" err="1">
                <a:solidFill>
                  <a:srgbClr val="000000"/>
                </a:solidFill>
                <a:uFillTx/>
                <a:latin typeface="Aptos"/>
              </a:rPr>
              <a:t>failure</a:t>
            </a:r>
            <a:r>
              <a:rPr lang="it-IT" sz="16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, perché: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600" b="0" i="0" u="none" strike="noStrike" kern="1200" cap="none" spc="0" baseline="0" dirty="0">
              <a:solidFill>
                <a:srgbClr val="000000"/>
              </a:solidFill>
              <a:uFillTx/>
              <a:latin typeface="Aptos"/>
            </a:endParaRPr>
          </a:p>
          <a:p>
            <a:pPr marL="806445" marR="0" lvl="3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6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non riflettono la natura cronica e recidivante dell’obesità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600" b="0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 </a:t>
            </a:r>
          </a:p>
        </p:txBody>
      </p:sp>
      <p:pic>
        <p:nvPicPr>
          <p:cNvPr id="8" name="Immagine 16">
            <a:extLst>
              <a:ext uri="{FF2B5EF4-FFF2-40B4-BE49-F238E27FC236}">
                <a16:creationId xmlns="" xmlns:a16="http://schemas.microsoft.com/office/drawing/2014/main" id="{AF8E3AB9-F619-31D5-FBCA-3697D630F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7142" y="361815"/>
            <a:ext cx="5063334" cy="889628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="" xmlns:a16="http://schemas.microsoft.com/office/drawing/2014/main" id="{336B2209-0AA8-9682-BB75-D7F25B85B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9253" y="4527191"/>
            <a:ext cx="3269397" cy="223603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CasellaDiTesto 2">
            <a:extLst>
              <a:ext uri="{FF2B5EF4-FFF2-40B4-BE49-F238E27FC236}">
                <a16:creationId xmlns="" xmlns:a16="http://schemas.microsoft.com/office/drawing/2014/main" id="{347835FA-EE66-052E-1790-B75D649B7B70}"/>
              </a:ext>
            </a:extLst>
          </p:cNvPr>
          <p:cNvSpPr txBox="1"/>
          <p:nvPr/>
        </p:nvSpPr>
        <p:spPr>
          <a:xfrm>
            <a:off x="9711196" y="4172071"/>
            <a:ext cx="3146825" cy="30777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400" b="1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Ravussin et al, JCI 1986</a:t>
            </a:r>
            <a:endParaRPr lang="it-IT" sz="1400" b="0" i="0" u="none" strike="noStrike" kern="1200" cap="none" spc="0" baseline="0" dirty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="" xmlns:a16="http://schemas.microsoft.com/office/drawing/2014/main" id="{28AF6B35-954A-D5B1-B926-87C5E67201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7377" y="3646978"/>
            <a:ext cx="4889397" cy="52321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Immagine 4">
            <a:extLst>
              <a:ext uri="{FF2B5EF4-FFF2-40B4-BE49-F238E27FC236}">
                <a16:creationId xmlns="" xmlns:a16="http://schemas.microsoft.com/office/drawing/2014/main" id="{8D9E54C4-FA05-CBC0-1561-FC87D049E3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8126" y="4751995"/>
            <a:ext cx="4943746" cy="735558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" name="CasellaDiTesto 5">
            <a:extLst>
              <a:ext uri="{FF2B5EF4-FFF2-40B4-BE49-F238E27FC236}">
                <a16:creationId xmlns="" xmlns:a16="http://schemas.microsoft.com/office/drawing/2014/main" id="{956DE722-A00A-CCE8-97B0-2C853D36CD82}"/>
              </a:ext>
            </a:extLst>
          </p:cNvPr>
          <p:cNvSpPr txBox="1"/>
          <p:nvPr/>
        </p:nvSpPr>
        <p:spPr>
          <a:xfrm>
            <a:off x="3164537" y="154021"/>
            <a:ext cx="4412172" cy="52321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800" b="1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Fattori biologici e metabolici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="" xmlns:a16="http://schemas.microsoft.com/office/drawing/2014/main" id="{28485B4B-AC88-51BF-1EFF-F68F26261E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35130" y="710275"/>
            <a:ext cx="4877642" cy="262705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9" name="CasellaDiTesto 8">
            <a:extLst>
              <a:ext uri="{FF2B5EF4-FFF2-40B4-BE49-F238E27FC236}">
                <a16:creationId xmlns="" xmlns:a16="http://schemas.microsoft.com/office/drawing/2014/main" id="{14CDBAE9-D796-1BC3-D3BA-FED5DBEE9879}"/>
              </a:ext>
            </a:extLst>
          </p:cNvPr>
          <p:cNvSpPr txBox="1"/>
          <p:nvPr/>
        </p:nvSpPr>
        <p:spPr>
          <a:xfrm>
            <a:off x="1538145" y="3968801"/>
            <a:ext cx="33986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/>
              <a:t>Equilibrio Dinamico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="" xmlns:a16="http://schemas.microsoft.com/office/drawing/2014/main" id="{1B417F95-D5A6-0DAC-64E5-2722052A88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497" y="776308"/>
            <a:ext cx="6002476" cy="3192493"/>
          </a:xfrm>
          <a:prstGeom prst="rect">
            <a:avLst/>
          </a:prstGeom>
        </p:spPr>
      </p:pic>
      <p:sp>
        <p:nvSpPr>
          <p:cNvPr id="8" name="Rettangolo 7"/>
          <p:cNvSpPr/>
          <p:nvPr/>
        </p:nvSpPr>
        <p:spPr>
          <a:xfrm>
            <a:off x="3677626" y="5225943"/>
            <a:ext cx="187583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100" b="1" dirty="0" smtClean="0">
                <a:latin typeface="BlinkMacSystemFont"/>
              </a:rPr>
              <a:t>J </a:t>
            </a:r>
            <a:r>
              <a:rPr lang="it-IT" sz="1100" b="1" dirty="0" err="1" smtClean="0">
                <a:latin typeface="BlinkMacSystemFont"/>
              </a:rPr>
              <a:t>Endocrinol</a:t>
            </a:r>
            <a:r>
              <a:rPr lang="it-IT" sz="1100" b="1" dirty="0" smtClean="0">
                <a:latin typeface="BlinkMacSystemFont"/>
              </a:rPr>
              <a:t> </a:t>
            </a:r>
            <a:r>
              <a:rPr lang="it-IT" sz="1100" b="1" dirty="0" err="1" smtClean="0">
                <a:latin typeface="BlinkMacSystemFont"/>
              </a:rPr>
              <a:t>Invest</a:t>
            </a:r>
            <a:r>
              <a:rPr lang="it-IT" sz="1100" b="1" dirty="0" smtClean="0">
                <a:latin typeface="BlinkMacSystemFont"/>
              </a:rPr>
              <a:t>. 2018</a:t>
            </a:r>
            <a:endParaRPr lang="it-IT" sz="1100" b="1" dirty="0"/>
          </a:p>
        </p:txBody>
      </p:sp>
      <p:pic>
        <p:nvPicPr>
          <p:cNvPr id="10" name="Immagin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6035" y="5812973"/>
            <a:ext cx="4719819" cy="717518"/>
          </a:xfrm>
          <a:prstGeom prst="rect">
            <a:avLst/>
          </a:prstGeom>
        </p:spPr>
      </p:pic>
      <p:sp>
        <p:nvSpPr>
          <p:cNvPr id="12" name="Rettangolo 11"/>
          <p:cNvSpPr/>
          <p:nvPr/>
        </p:nvSpPr>
        <p:spPr>
          <a:xfrm>
            <a:off x="544452" y="6528519"/>
            <a:ext cx="131157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100" b="1" dirty="0" err="1" smtClean="0">
                <a:latin typeface="BlinkMacSystemFont"/>
              </a:rPr>
              <a:t>Metabolism</a:t>
            </a:r>
            <a:r>
              <a:rPr lang="it-IT" sz="1100" b="1" dirty="0" smtClean="0">
                <a:latin typeface="BlinkMacSystemFont"/>
              </a:rPr>
              <a:t> 2018</a:t>
            </a:r>
            <a:endParaRPr lang="it-IT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2">
            <a:extLst>
              <a:ext uri="{FF2B5EF4-FFF2-40B4-BE49-F238E27FC236}">
                <a16:creationId xmlns="" xmlns:a16="http://schemas.microsoft.com/office/drawing/2014/main" id="{0C259280-5EFF-EC35-AEEA-E5EAAAC6A2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6757" y="64958"/>
            <a:ext cx="5818491" cy="160072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CasellaDiTesto 4">
            <a:extLst>
              <a:ext uri="{FF2B5EF4-FFF2-40B4-BE49-F238E27FC236}">
                <a16:creationId xmlns="" xmlns:a16="http://schemas.microsoft.com/office/drawing/2014/main" id="{EDA44736-74EF-5391-3C08-36077BDCD99C}"/>
              </a:ext>
            </a:extLst>
          </p:cNvPr>
          <p:cNvSpPr txBox="1"/>
          <p:nvPr/>
        </p:nvSpPr>
        <p:spPr>
          <a:xfrm>
            <a:off x="3277831" y="1797070"/>
            <a:ext cx="713652" cy="26160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1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Sep 2021</a:t>
            </a:r>
          </a:p>
        </p:txBody>
      </p:sp>
      <p:pic>
        <p:nvPicPr>
          <p:cNvPr id="4" name="Immagine 6">
            <a:extLst>
              <a:ext uri="{FF2B5EF4-FFF2-40B4-BE49-F238E27FC236}">
                <a16:creationId xmlns="" xmlns:a16="http://schemas.microsoft.com/office/drawing/2014/main" id="{B99C901A-E029-4182-B8C2-0F0363015B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1277" y="3033659"/>
            <a:ext cx="2344795" cy="280774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Immagine 8">
            <a:extLst>
              <a:ext uri="{FF2B5EF4-FFF2-40B4-BE49-F238E27FC236}">
                <a16:creationId xmlns="" xmlns:a16="http://schemas.microsoft.com/office/drawing/2014/main" id="{92836228-5F59-B8A8-234C-C3A08F294F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009" y="865324"/>
            <a:ext cx="2125659" cy="116231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6" name="Immagine 10">
            <a:extLst>
              <a:ext uri="{FF2B5EF4-FFF2-40B4-BE49-F238E27FC236}">
                <a16:creationId xmlns="" xmlns:a16="http://schemas.microsoft.com/office/drawing/2014/main" id="{354E18C8-FB71-FDBE-4950-3A3FC72B52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238" y="2532604"/>
            <a:ext cx="7219782" cy="3985220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="" xmlns:a16="http://schemas.microsoft.com/office/drawing/2014/main" id="{3885552C-471D-4F5D-1CE5-ECB81CB3BB38}"/>
              </a:ext>
            </a:extLst>
          </p:cNvPr>
          <p:cNvSpPr/>
          <p:nvPr/>
        </p:nvSpPr>
        <p:spPr>
          <a:xfrm>
            <a:off x="4464905" y="168853"/>
            <a:ext cx="5152433" cy="6678393"/>
          </a:xfrm>
          <a:prstGeom prst="rect">
            <a:avLst/>
          </a:prstGeom>
          <a:solidFill>
            <a:srgbClr val="FFFFFF"/>
          </a:solidFill>
          <a:ln w="9528" cap="flat">
            <a:solidFill>
              <a:srgbClr val="FFFFFF"/>
            </a:solidFill>
            <a:prstDash val="solid"/>
            <a:round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="" xmlns:a16="http://schemas.microsoft.com/office/drawing/2014/main" id="{5744A668-94E9-C8C5-DA7C-30B7AE552A0D}"/>
              </a:ext>
            </a:extLst>
          </p:cNvPr>
          <p:cNvSpPr txBox="1"/>
          <p:nvPr/>
        </p:nvSpPr>
        <p:spPr>
          <a:xfrm>
            <a:off x="3474720" y="168853"/>
            <a:ext cx="4545330" cy="954103"/>
          </a:xfrm>
          <a:prstGeom prst="rect">
            <a:avLst/>
          </a:prstGeom>
          <a:solidFill>
            <a:srgbClr val="FFFFFF"/>
          </a:solid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800" b="1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Dopo calo ponderale (dieta, farmaci o </a:t>
            </a:r>
            <a:r>
              <a:rPr lang="it-IT" sz="2800" b="1" i="0" u="none" strike="noStrike" kern="1200" cap="none" spc="0" baseline="0" dirty="0">
                <a:solidFill>
                  <a:srgbClr val="FF0000"/>
                </a:solidFill>
                <a:uFillTx/>
                <a:latin typeface="Aptos"/>
              </a:rPr>
              <a:t>chirurgia</a:t>
            </a:r>
            <a:r>
              <a:rPr lang="it-IT" sz="2800" b="1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)</a:t>
            </a:r>
          </a:p>
        </p:txBody>
      </p:sp>
      <p:sp>
        <p:nvSpPr>
          <p:cNvPr id="4" name="Freccia a destra 3">
            <a:extLst>
              <a:ext uri="{FF2B5EF4-FFF2-40B4-BE49-F238E27FC236}">
                <a16:creationId xmlns="" xmlns:a16="http://schemas.microsoft.com/office/drawing/2014/main" id="{D3846C0C-39C9-34C4-A873-352EE112CACC}"/>
              </a:ext>
            </a:extLst>
          </p:cNvPr>
          <p:cNvSpPr/>
          <p:nvPr/>
        </p:nvSpPr>
        <p:spPr>
          <a:xfrm>
            <a:off x="4615571" y="2909117"/>
            <a:ext cx="978408" cy="484632"/>
          </a:xfrm>
          <a:custGeom>
            <a:avLst>
              <a:gd name="f0" fmla="val 16250"/>
              <a:gd name="f1" fmla="val 5400"/>
            </a:avLst>
            <a:gdLst>
              <a:gd name="f2" fmla="val 10800000"/>
              <a:gd name="f3" fmla="val 5400000"/>
              <a:gd name="f4" fmla="val 180"/>
              <a:gd name="f5" fmla="val w"/>
              <a:gd name="f6" fmla="val h"/>
              <a:gd name="f7" fmla="val 0"/>
              <a:gd name="f8" fmla="val 21600"/>
              <a:gd name="f9" fmla="val 10800"/>
              <a:gd name="f10" fmla="+- 0 0 0"/>
              <a:gd name="f11" fmla="+- 0 0 180"/>
              <a:gd name="f12" fmla="*/ f5 1 21600"/>
              <a:gd name="f13" fmla="*/ f6 1 21600"/>
              <a:gd name="f14" fmla="pin 0 f0 21600"/>
              <a:gd name="f15" fmla="pin 0 f1 10800"/>
              <a:gd name="f16" fmla="*/ f10 f2 1"/>
              <a:gd name="f17" fmla="*/ f11 f2 1"/>
              <a:gd name="f18" fmla="val f15"/>
              <a:gd name="f19" fmla="val f14"/>
              <a:gd name="f20" fmla="+- 21600 0 f15"/>
              <a:gd name="f21" fmla="*/ f14 f12 1"/>
              <a:gd name="f22" fmla="*/ f15 f13 1"/>
              <a:gd name="f23" fmla="*/ 0 f12 1"/>
              <a:gd name="f24" fmla="*/ 0 f13 1"/>
              <a:gd name="f25" fmla="*/ f16 1 f4"/>
              <a:gd name="f26" fmla="*/ 21600 f13 1"/>
              <a:gd name="f27" fmla="*/ f17 1 f4"/>
              <a:gd name="f28" fmla="+- 21600 0 f19"/>
              <a:gd name="f29" fmla="*/ f20 f13 1"/>
              <a:gd name="f30" fmla="*/ f18 f13 1"/>
              <a:gd name="f31" fmla="*/ f19 f12 1"/>
              <a:gd name="f32" fmla="+- f25 0 f3"/>
              <a:gd name="f33" fmla="+- f27 0 f3"/>
              <a:gd name="f34" fmla="*/ f28 f18 1"/>
              <a:gd name="f35" fmla="*/ f34 1 10800"/>
              <a:gd name="f36" fmla="+- f19 f35 0"/>
              <a:gd name="f37" fmla="*/ f36 f12 1"/>
            </a:gdLst>
            <a:ahLst>
              <a:ahXY gdRefX="f0" minX="f7" maxX="f8" gdRefY="f1" minY="f7" maxY="f9">
                <a:pos x="f21" y="f22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32">
                <a:pos x="f31" y="f24"/>
              </a:cxn>
              <a:cxn ang="f33">
                <a:pos x="f31" y="f26"/>
              </a:cxn>
            </a:cxnLst>
            <a:rect l="f23" t="f30" r="f37" b="f29"/>
            <a:pathLst>
              <a:path w="21600" h="21600">
                <a:moveTo>
                  <a:pt x="f7" y="f18"/>
                </a:moveTo>
                <a:lnTo>
                  <a:pt x="f19" y="f18"/>
                </a:lnTo>
                <a:lnTo>
                  <a:pt x="f19" y="f7"/>
                </a:lnTo>
                <a:lnTo>
                  <a:pt x="f8" y="f9"/>
                </a:lnTo>
                <a:lnTo>
                  <a:pt x="f19" y="f8"/>
                </a:lnTo>
                <a:lnTo>
                  <a:pt x="f19" y="f20"/>
                </a:lnTo>
                <a:lnTo>
                  <a:pt x="f7" y="f20"/>
                </a:lnTo>
                <a:close/>
              </a:path>
            </a:pathLst>
          </a:custGeom>
          <a:solidFill>
            <a:srgbClr val="000000"/>
          </a:solidFill>
          <a:ln w="19046" cap="flat">
            <a:solidFill>
              <a:srgbClr val="042433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="" xmlns:a16="http://schemas.microsoft.com/office/drawing/2014/main" id="{FC460314-A49C-8FF9-53DF-6FFE87DBC1D0}"/>
              </a:ext>
            </a:extLst>
          </p:cNvPr>
          <p:cNvSpPr txBox="1"/>
          <p:nvPr/>
        </p:nvSpPr>
        <p:spPr>
          <a:xfrm>
            <a:off x="2875352" y="5671794"/>
            <a:ext cx="6004974" cy="707882"/>
          </a:xfrm>
          <a:prstGeom prst="rect">
            <a:avLst/>
          </a:prstGeom>
          <a:solidFill>
            <a:srgbClr val="FFFFFF"/>
          </a:solidFill>
          <a:ln w="9528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4000" b="1" i="0" u="none" strike="noStrike" kern="1200" cap="none" spc="0" baseline="0" dirty="0">
                <a:solidFill>
                  <a:srgbClr val="000000"/>
                </a:solidFill>
                <a:uFillTx/>
                <a:latin typeface="Aptos"/>
              </a:rPr>
              <a:t>Adattamento metabolico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AAFFE586-D49C-8241-5AB3-1A04F72A9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98" y="1701396"/>
            <a:ext cx="3538371" cy="289211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Immagine 6">
            <a:extLst>
              <a:ext uri="{FF2B5EF4-FFF2-40B4-BE49-F238E27FC236}">
                <a16:creationId xmlns="" xmlns:a16="http://schemas.microsoft.com/office/drawing/2014/main" id="{685A485E-85E9-29E6-56E4-7821D15B58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3" y="1496955"/>
            <a:ext cx="5288039" cy="3453606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CasellaDiTesto 10">
            <a:extLst>
              <a:ext uri="{FF2B5EF4-FFF2-40B4-BE49-F238E27FC236}">
                <a16:creationId xmlns="" xmlns:a16="http://schemas.microsoft.com/office/drawing/2014/main" id="{49B4D733-B643-C0A5-5F32-599B1290DB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4127" y="5312273"/>
            <a:ext cx="7599232" cy="5847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it-IT" sz="1600" b="1" u="sng" dirty="0">
                <a:latin typeface="Aptos "/>
                <a:cs typeface="Arial" panose="020B0604020202020204" pitchFamily="34" charset="0"/>
              </a:rPr>
              <a:t>"In response to weight loss, RMR is often reduced to a greater extent than would be expected by the loss of fat-free mass and fat mass"</a:t>
            </a:r>
          </a:p>
        </p:txBody>
      </p:sp>
      <p:sp>
        <p:nvSpPr>
          <p:cNvPr id="11270" name="CasellaDiTesto 3">
            <a:extLst>
              <a:ext uri="{FF2B5EF4-FFF2-40B4-BE49-F238E27FC236}">
                <a16:creationId xmlns="" xmlns:a16="http://schemas.microsoft.com/office/drawing/2014/main" id="{CCBF849F-432D-F368-B5AE-7518922E8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2943" y="6596097"/>
            <a:ext cx="6403141" cy="261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it-IT" altLang="it-IT" sz="1100" dirty="0">
                <a:cs typeface="Arial" panose="020B0604020202020204" pitchFamily="34" charset="0"/>
              </a:rPr>
              <a:t>Ravussin et al, </a:t>
            </a:r>
            <a:r>
              <a:rPr lang="it-IT" altLang="it-IT" sz="1100" dirty="0" err="1">
                <a:cs typeface="Arial" panose="020B0604020202020204" pitchFamily="34" charset="0"/>
              </a:rPr>
              <a:t>Physiology</a:t>
            </a:r>
            <a:r>
              <a:rPr lang="it-IT" altLang="it-IT" sz="1100" dirty="0">
                <a:cs typeface="Arial" panose="020B0604020202020204" pitchFamily="34" charset="0"/>
              </a:rPr>
              <a:t> of Energy </a:t>
            </a:r>
            <a:r>
              <a:rPr lang="it-IT" altLang="it-IT" sz="1100" dirty="0" err="1">
                <a:cs typeface="Arial" panose="020B0604020202020204" pitchFamily="34" charset="0"/>
              </a:rPr>
              <a:t>Expenditure</a:t>
            </a:r>
            <a:r>
              <a:rPr lang="it-IT" altLang="it-IT" sz="1100" dirty="0">
                <a:cs typeface="Arial" panose="020B0604020202020204" pitchFamily="34" charset="0"/>
              </a:rPr>
              <a:t> in the Weight-</a:t>
            </a:r>
            <a:r>
              <a:rPr lang="it-IT" altLang="it-IT" sz="1100" dirty="0" err="1">
                <a:cs typeface="Arial" panose="020B0604020202020204" pitchFamily="34" charset="0"/>
              </a:rPr>
              <a:t>Reduced</a:t>
            </a:r>
            <a:r>
              <a:rPr lang="it-IT" altLang="it-IT" sz="1100" dirty="0">
                <a:cs typeface="Arial" panose="020B0604020202020204" pitchFamily="34" charset="0"/>
              </a:rPr>
              <a:t> State, Obesity 2020</a:t>
            </a:r>
            <a:endParaRPr lang="it-IT" altLang="it-IT" sz="900" dirty="0">
              <a:cs typeface="Arial" panose="020B0604020202020204" pitchFamily="34" charset="0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="" xmlns:a16="http://schemas.microsoft.com/office/drawing/2014/main" id="{BE0F9688-2581-FE75-0694-60FE055DD9DD}"/>
              </a:ext>
            </a:extLst>
          </p:cNvPr>
          <p:cNvSpPr txBox="1"/>
          <p:nvPr/>
        </p:nvSpPr>
        <p:spPr>
          <a:xfrm>
            <a:off x="1594600" y="2780838"/>
            <a:ext cx="320950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600" dirty="0" err="1">
                <a:latin typeface="Aptos "/>
              </a:rPr>
              <a:t>Equazione</a:t>
            </a:r>
            <a:r>
              <a:rPr lang="en-US" sz="1600" dirty="0">
                <a:latin typeface="Aptos "/>
              </a:rPr>
              <a:t> </a:t>
            </a:r>
            <a:r>
              <a:rPr lang="en-US" sz="1600" dirty="0" err="1">
                <a:latin typeface="Aptos "/>
              </a:rPr>
              <a:t>che</a:t>
            </a:r>
            <a:endParaRPr lang="en-US" sz="1600" dirty="0">
              <a:latin typeface="Aptos "/>
            </a:endParaRPr>
          </a:p>
          <a:p>
            <a:pPr>
              <a:defRPr/>
            </a:pPr>
            <a:endParaRPr lang="en-US" sz="1600" dirty="0">
              <a:latin typeface="Aptos "/>
            </a:endParaRPr>
          </a:p>
          <a:p>
            <a:pPr marL="171433" indent="-171433">
              <a:buFont typeface="Arial" panose="020B0604020202020204" pitchFamily="34" charset="0"/>
              <a:buChar char="•"/>
              <a:defRPr/>
            </a:pPr>
            <a:r>
              <a:rPr lang="en-US" sz="1600" dirty="0" err="1">
                <a:latin typeface="Aptos "/>
              </a:rPr>
              <a:t>predice</a:t>
            </a:r>
            <a:r>
              <a:rPr lang="en-US" sz="1600" dirty="0">
                <a:latin typeface="Aptos "/>
              </a:rPr>
              <a:t> la RMR dopo </a:t>
            </a:r>
            <a:r>
              <a:rPr lang="en-US" sz="1600" dirty="0" err="1">
                <a:latin typeface="Aptos "/>
              </a:rPr>
              <a:t>i</a:t>
            </a:r>
            <a:r>
              <a:rPr lang="en-US" sz="1600" dirty="0">
                <a:latin typeface="Aptos "/>
              </a:rPr>
              <a:t> </a:t>
            </a:r>
            <a:r>
              <a:rPr lang="en-US" sz="1600" dirty="0" err="1">
                <a:latin typeface="Aptos "/>
              </a:rPr>
              <a:t>cambi</a:t>
            </a:r>
            <a:r>
              <a:rPr lang="en-US" sz="1600" dirty="0">
                <a:latin typeface="Aptos "/>
              </a:rPr>
              <a:t> di </a:t>
            </a:r>
            <a:r>
              <a:rPr lang="en-US" sz="1600" dirty="0" err="1">
                <a:latin typeface="Aptos "/>
              </a:rPr>
              <a:t>composizione</a:t>
            </a:r>
            <a:r>
              <a:rPr lang="en-US" sz="1600" dirty="0">
                <a:latin typeface="Aptos "/>
              </a:rPr>
              <a:t> </a:t>
            </a:r>
            <a:r>
              <a:rPr lang="en-US" sz="1600" dirty="0" err="1">
                <a:latin typeface="Aptos "/>
              </a:rPr>
              <a:t>corporea</a:t>
            </a:r>
            <a:r>
              <a:rPr lang="en-US" sz="1600" dirty="0">
                <a:latin typeface="Aptos "/>
              </a:rPr>
              <a:t> (FM, FFM) </a:t>
            </a:r>
            <a:r>
              <a:rPr lang="en-US" sz="1600" dirty="0" err="1">
                <a:latin typeface="Aptos "/>
              </a:rPr>
              <a:t>avvenuta</a:t>
            </a:r>
            <a:r>
              <a:rPr lang="en-US" sz="1600" dirty="0">
                <a:latin typeface="Aptos "/>
              </a:rPr>
              <a:t> dopo </a:t>
            </a:r>
            <a:r>
              <a:rPr lang="en-US" sz="1600" dirty="0" err="1">
                <a:latin typeface="Aptos "/>
              </a:rPr>
              <a:t>l'intervento</a:t>
            </a:r>
            <a:r>
              <a:rPr lang="en-US" sz="1600" dirty="0">
                <a:latin typeface="Aptos "/>
              </a:rPr>
              <a:t> (</a:t>
            </a:r>
            <a:r>
              <a:rPr lang="en-US" sz="1600" dirty="0" err="1">
                <a:latin typeface="Aptos "/>
              </a:rPr>
              <a:t>dieta</a:t>
            </a:r>
            <a:r>
              <a:rPr lang="en-US" sz="1600" dirty="0">
                <a:latin typeface="Aptos "/>
              </a:rPr>
              <a:t>, </a:t>
            </a:r>
            <a:r>
              <a:rPr lang="en-US" sz="1600" dirty="0" err="1">
                <a:latin typeface="Aptos "/>
              </a:rPr>
              <a:t>farmaci</a:t>
            </a:r>
            <a:r>
              <a:rPr lang="en-US" sz="1600" dirty="0">
                <a:latin typeface="Aptos "/>
              </a:rPr>
              <a:t>, </a:t>
            </a:r>
            <a:r>
              <a:rPr lang="en-US" sz="1600" dirty="0" err="1">
                <a:latin typeface="Aptos "/>
              </a:rPr>
              <a:t>chirurgia</a:t>
            </a:r>
            <a:r>
              <a:rPr lang="en-US" sz="1600" dirty="0">
                <a:latin typeface="Aptos "/>
              </a:rPr>
              <a:t>) 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="" xmlns:a16="http://schemas.microsoft.com/office/drawing/2014/main" id="{7C92DE16-CC3D-CB4C-96B8-16DCE4B9D4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5391" y="1623702"/>
            <a:ext cx="265871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it-IT" sz="1600" b="1" dirty="0">
                <a:latin typeface="Aptos "/>
              </a:rPr>
              <a:t>RMR </a:t>
            </a:r>
            <a:r>
              <a:rPr lang="en-US" altLang="it-IT" sz="1600" b="1" dirty="0" err="1">
                <a:latin typeface="Aptos "/>
              </a:rPr>
              <a:t>osservata</a:t>
            </a:r>
            <a:r>
              <a:rPr lang="en-US" altLang="it-IT" sz="1600" b="1" dirty="0">
                <a:latin typeface="Aptos "/>
              </a:rPr>
              <a:t>/</a:t>
            </a:r>
            <a:r>
              <a:rPr lang="en-US" altLang="it-IT" sz="1600" b="1" dirty="0" err="1">
                <a:latin typeface="Aptos "/>
              </a:rPr>
              <a:t>misurata</a:t>
            </a:r>
            <a:r>
              <a:rPr lang="en-US" altLang="it-IT" sz="1600" b="1" dirty="0">
                <a:latin typeface="Aptos "/>
              </a:rPr>
              <a:t> </a:t>
            </a:r>
            <a:endParaRPr lang="it-IT" altLang="it-IT" sz="1600" b="1" dirty="0">
              <a:latin typeface="Aptos "/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="" xmlns:a16="http://schemas.microsoft.com/office/drawing/2014/main" id="{BDE5DB68-6D8B-7C98-A564-269B523DC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65251" y="2234037"/>
            <a:ext cx="1706341" cy="338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it-IT" sz="1600" b="1">
                <a:latin typeface="Aptos "/>
              </a:rPr>
              <a:t>RMR predetta</a:t>
            </a:r>
            <a:endParaRPr lang="it-IT" altLang="it-IT" sz="1600" b="1">
              <a:latin typeface="Aptos "/>
            </a:endParaRPr>
          </a:p>
        </p:txBody>
      </p:sp>
      <p:cxnSp>
        <p:nvCxnSpPr>
          <p:cNvPr id="25" name="Connettore 2 24">
            <a:extLst>
              <a:ext uri="{FF2B5EF4-FFF2-40B4-BE49-F238E27FC236}">
                <a16:creationId xmlns="" xmlns:a16="http://schemas.microsoft.com/office/drawing/2014/main" id="{544D7DD9-329D-8865-9970-0E691ABBF83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50154" y="2701514"/>
            <a:ext cx="0" cy="333332"/>
          </a:xfrm>
          <a:prstGeom prst="straightConnector1">
            <a:avLst/>
          </a:prstGeom>
          <a:noFill/>
          <a:ln w="57150" algn="ctr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" name="CasellaDiTesto 28">
            <a:extLst>
              <a:ext uri="{FF2B5EF4-FFF2-40B4-BE49-F238E27FC236}">
                <a16:creationId xmlns="" xmlns:a16="http://schemas.microsoft.com/office/drawing/2014/main" id="{2CC645E3-65A9-C16F-6DC0-F71E6C89C7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5946" y="1989991"/>
            <a:ext cx="31936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it-IT" sz="1600" dirty="0" err="1"/>
              <a:t>Differenza</a:t>
            </a:r>
            <a:r>
              <a:rPr lang="en-US" altLang="it-IT" sz="1600" dirty="0"/>
              <a:t> </a:t>
            </a:r>
            <a:r>
              <a:rPr lang="en-US" altLang="it-IT" sz="1600" dirty="0" err="1"/>
              <a:t>tra</a:t>
            </a:r>
            <a:r>
              <a:rPr lang="en-US" altLang="it-IT" sz="1600" dirty="0"/>
              <a:t> RMR </a:t>
            </a:r>
            <a:r>
              <a:rPr lang="en-US" altLang="it-IT" sz="1600" dirty="0" err="1"/>
              <a:t>misurata</a:t>
            </a:r>
            <a:r>
              <a:rPr lang="en-US" altLang="it-IT" sz="1600" dirty="0"/>
              <a:t> e RMR </a:t>
            </a:r>
            <a:r>
              <a:rPr lang="en-US" altLang="it-IT" sz="1600" dirty="0" err="1"/>
              <a:t>predetta</a:t>
            </a:r>
            <a:r>
              <a:rPr lang="en-US" altLang="it-IT" sz="1600" dirty="0"/>
              <a:t> : - </a:t>
            </a:r>
            <a:r>
              <a:rPr lang="en-US" altLang="it-IT" sz="1600" b="1" dirty="0"/>
              <a:t>600 kcal/d</a:t>
            </a:r>
            <a:endParaRPr lang="it-IT" altLang="it-IT" sz="1600" b="1" dirty="0"/>
          </a:p>
        </p:txBody>
      </p:sp>
      <p:sp>
        <p:nvSpPr>
          <p:cNvPr id="11287" name="Rettangolo 3">
            <a:extLst>
              <a:ext uri="{FF2B5EF4-FFF2-40B4-BE49-F238E27FC236}">
                <a16:creationId xmlns="" xmlns:a16="http://schemas.microsoft.com/office/drawing/2014/main" id="{8D6077C7-6676-6A2D-B1A0-A0975EC413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0874" y="1190321"/>
            <a:ext cx="914281" cy="222221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graphicFrame>
        <p:nvGraphicFramePr>
          <p:cNvPr id="12" name="Oggetto 1">
            <a:extLst>
              <a:ext uri="{FF2B5EF4-FFF2-40B4-BE49-F238E27FC236}">
                <a16:creationId xmlns="" xmlns:a16="http://schemas.microsoft.com/office/drawing/2014/main" id="{5E20BEC6-32B8-1AD8-3BDD-0CCBB0B880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6773988"/>
              </p:ext>
            </p:extLst>
          </p:nvPr>
        </p:nvGraphicFramePr>
        <p:xfrm>
          <a:off x="5813743" y="137946"/>
          <a:ext cx="3372998" cy="42888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Prism 10" r:id="rId4" imgW="2914938" imgH="3704905" progId="Prism10.Document">
                  <p:embed/>
                </p:oleObj>
              </mc:Choice>
              <mc:Fallback>
                <p:oleObj name="Prism 10" r:id="rId4" imgW="2914938" imgH="3704905" progId="Prism10.Document">
                  <p:embed/>
                  <p:pic>
                    <p:nvPicPr>
                      <p:cNvPr id="12" name="Oggetto 1">
                        <a:extLst>
                          <a:ext uri="{FF2B5EF4-FFF2-40B4-BE49-F238E27FC236}">
                            <a16:creationId xmlns="" xmlns:a16="http://schemas.microsoft.com/office/drawing/2014/main" id="{5E20BEC6-32B8-1AD8-3BDD-0CCBB0B880C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3743" y="137946"/>
                        <a:ext cx="3372998" cy="428886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89" name="Rettangolo 12">
            <a:extLst>
              <a:ext uri="{FF2B5EF4-FFF2-40B4-BE49-F238E27FC236}">
                <a16:creationId xmlns="" xmlns:a16="http://schemas.microsoft.com/office/drawing/2014/main" id="{84367048-0BD0-5D13-64A8-52CA3AA72A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6588" y="1585557"/>
            <a:ext cx="914281" cy="222221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11291" name="Rettangolo 16">
            <a:extLst>
              <a:ext uri="{FF2B5EF4-FFF2-40B4-BE49-F238E27FC236}">
                <a16:creationId xmlns="" xmlns:a16="http://schemas.microsoft.com/office/drawing/2014/main" id="{A6A99EF8-4A40-3A41-549C-05AC05F128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96268" y="2074444"/>
            <a:ext cx="914281" cy="287300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cxnSp>
        <p:nvCxnSpPr>
          <p:cNvPr id="18" name="Connettore diritto 17">
            <a:extLst>
              <a:ext uri="{FF2B5EF4-FFF2-40B4-BE49-F238E27FC236}">
                <a16:creationId xmlns="" xmlns:a16="http://schemas.microsoft.com/office/drawing/2014/main" id="{23E26AD5-1959-2EDC-03C4-6D9B15477D0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21668" y="1677620"/>
            <a:ext cx="392061" cy="0"/>
          </a:xfrm>
          <a:prstGeom prst="line">
            <a:avLst/>
          </a:prstGeom>
          <a:noFill/>
          <a:ln w="57150" algn="ctr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Connettore diritto 18">
            <a:extLst>
              <a:ext uri="{FF2B5EF4-FFF2-40B4-BE49-F238E27FC236}">
                <a16:creationId xmlns="" xmlns:a16="http://schemas.microsoft.com/office/drawing/2014/main" id="{42A06DA3-C6E1-888A-B496-628004CB05C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393093" y="2326823"/>
            <a:ext cx="393649" cy="0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0" name="Connettore diritto 19">
            <a:extLst>
              <a:ext uri="{FF2B5EF4-FFF2-40B4-BE49-F238E27FC236}">
                <a16:creationId xmlns="" xmlns:a16="http://schemas.microsoft.com/office/drawing/2014/main" id="{5B652412-D7EE-8928-E758-18CB7B9318B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405792" y="1668097"/>
            <a:ext cx="0" cy="680948"/>
          </a:xfrm>
          <a:prstGeom prst="line">
            <a:avLst/>
          </a:prstGeom>
          <a:noFill/>
          <a:ln w="28575" algn="ctr">
            <a:solidFill>
              <a:srgbClr val="FF0000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9" name="Immagine 8">
            <a:extLst>
              <a:ext uri="{FF2B5EF4-FFF2-40B4-BE49-F238E27FC236}">
                <a16:creationId xmlns="" xmlns:a16="http://schemas.microsoft.com/office/drawing/2014/main" id="{843EE0BA-6C03-4936-BEB6-55586FBE7E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1117" y="1492908"/>
            <a:ext cx="1225872" cy="1208606"/>
          </a:xfrm>
          <a:prstGeom prst="rect">
            <a:avLst/>
          </a:prstGeom>
        </p:spPr>
      </p:pic>
      <p:sp>
        <p:nvSpPr>
          <p:cNvPr id="10" name="Freccia circolare a destra 9">
            <a:extLst>
              <a:ext uri="{FF2B5EF4-FFF2-40B4-BE49-F238E27FC236}">
                <a16:creationId xmlns="" xmlns:a16="http://schemas.microsoft.com/office/drawing/2014/main" id="{642AD856-D6A5-B0F8-055E-3BFFD19096A8}"/>
              </a:ext>
            </a:extLst>
          </p:cNvPr>
          <p:cNvSpPr/>
          <p:nvPr/>
        </p:nvSpPr>
        <p:spPr>
          <a:xfrm rot="20316298">
            <a:off x="465643" y="2574924"/>
            <a:ext cx="592280" cy="3054219"/>
          </a:xfrm>
          <a:prstGeom prst="curvedRightArrow">
            <a:avLst>
              <a:gd name="adj1" fmla="val 19399"/>
              <a:gd name="adj2" fmla="val 50000"/>
              <a:gd name="adj3" fmla="val 25000"/>
            </a:avLst>
          </a:prstGeom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="" xmlns:a16="http://schemas.microsoft.com/office/drawing/2014/main" id="{CEEE0DAD-52BA-E4CE-7CCB-85ED82A403C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7081" y="609013"/>
            <a:ext cx="2867027" cy="655321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="" xmlns:a16="http://schemas.microsoft.com/office/drawing/2014/main" id="{CE51FAAC-4616-9D0C-6375-5BEE90621C0C}"/>
              </a:ext>
            </a:extLst>
          </p:cNvPr>
          <p:cNvSpPr txBox="1"/>
          <p:nvPr/>
        </p:nvSpPr>
        <p:spPr>
          <a:xfrm>
            <a:off x="2616360" y="308050"/>
            <a:ext cx="17950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b="1" dirty="0"/>
              <a:t>Camera metabolica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500"/>
                            </p:stCondLst>
                            <p:childTnLst>
                              <p:par>
                                <p:cTn id="6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 animBg="1"/>
      <p:bldP spid="11270" grpId="0"/>
      <p:bldP spid="21" grpId="0"/>
      <p:bldP spid="22" grpId="0"/>
      <p:bldP spid="23" grpId="0"/>
      <p:bldP spid="29" grpId="0"/>
      <p:bldP spid="10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2">
            <a:extLst>
              <a:ext uri="{FF2B5EF4-FFF2-40B4-BE49-F238E27FC236}">
                <a16:creationId xmlns="" xmlns:a16="http://schemas.microsoft.com/office/drawing/2014/main" id="{2B43541E-2349-060C-7ED3-5F12D5890CA2}"/>
              </a:ext>
            </a:extLst>
          </p:cNvPr>
          <p:cNvSpPr/>
          <p:nvPr/>
        </p:nvSpPr>
        <p:spPr>
          <a:xfrm>
            <a:off x="4593515" y="10753"/>
            <a:ext cx="3044412" cy="6755806"/>
          </a:xfrm>
          <a:prstGeom prst="rect">
            <a:avLst/>
          </a:prstGeom>
          <a:solidFill>
            <a:srgbClr val="FFFFFF"/>
          </a:solidFill>
          <a:ln w="19046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pic>
        <p:nvPicPr>
          <p:cNvPr id="3" name="Immagine 4">
            <a:extLst>
              <a:ext uri="{FF2B5EF4-FFF2-40B4-BE49-F238E27FC236}">
                <a16:creationId xmlns="" xmlns:a16="http://schemas.microsoft.com/office/drawing/2014/main" id="{1B9F671C-6AFB-6A4B-1273-D65EEE748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5369" y="1753499"/>
            <a:ext cx="9589550" cy="4636547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" name="Immagine 6">
            <a:extLst>
              <a:ext uri="{FF2B5EF4-FFF2-40B4-BE49-F238E27FC236}">
                <a16:creationId xmlns="" xmlns:a16="http://schemas.microsoft.com/office/drawing/2014/main" id="{929C40DF-DBD5-3297-3F1A-975A91A9BC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249" y="91440"/>
            <a:ext cx="7648425" cy="1425385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3495896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8">
            <a:extLst>
              <a:ext uri="{FF2B5EF4-FFF2-40B4-BE49-F238E27FC236}">
                <a16:creationId xmlns="" xmlns:a16="http://schemas.microsoft.com/office/drawing/2014/main" id="{124F399E-B856-086F-0C8A-4FEDC7FE0C1A}"/>
              </a:ext>
            </a:extLst>
          </p:cNvPr>
          <p:cNvSpPr/>
          <p:nvPr/>
        </p:nvSpPr>
        <p:spPr>
          <a:xfrm>
            <a:off x="755651" y="873123"/>
            <a:ext cx="10801350" cy="5111752"/>
          </a:xfrm>
          <a:prstGeom prst="rect">
            <a:avLst/>
          </a:prstGeom>
          <a:solidFill>
            <a:srgbClr val="FFFFFF"/>
          </a:solidFill>
          <a:ln w="9528" cap="flat">
            <a:solidFill>
              <a:srgbClr val="FFFFFF"/>
            </a:solidFill>
            <a:prstDash val="solid"/>
            <a:round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3" name="Immagine 4">
            <a:extLst>
              <a:ext uri="{FF2B5EF4-FFF2-40B4-BE49-F238E27FC236}">
                <a16:creationId xmlns="" xmlns:a16="http://schemas.microsoft.com/office/drawing/2014/main" id="{D8E3AED0-9DB0-C735-F844-09E5C06125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36554" y="765179"/>
            <a:ext cx="4319589" cy="9223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CasellaDiTesto 5">
            <a:extLst>
              <a:ext uri="{FF2B5EF4-FFF2-40B4-BE49-F238E27FC236}">
                <a16:creationId xmlns="" xmlns:a16="http://schemas.microsoft.com/office/drawing/2014/main" id="{043A7F6E-0E83-4188-0ECB-715416AB97EE}"/>
              </a:ext>
            </a:extLst>
          </p:cNvPr>
          <p:cNvSpPr txBox="1"/>
          <p:nvPr/>
        </p:nvSpPr>
        <p:spPr>
          <a:xfrm>
            <a:off x="263520" y="1760540"/>
            <a:ext cx="1225552" cy="27622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de-DE" sz="12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JCEM 2022</a:t>
            </a:r>
            <a:endParaRPr lang="it-IT" sz="12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5" name="CasellaDiTesto 1">
            <a:extLst>
              <a:ext uri="{FF2B5EF4-FFF2-40B4-BE49-F238E27FC236}">
                <a16:creationId xmlns="" xmlns:a16="http://schemas.microsoft.com/office/drawing/2014/main" id="{5E94559A-03CD-A616-FDA3-6D671B583173}"/>
              </a:ext>
            </a:extLst>
          </p:cNvPr>
          <p:cNvSpPr txBox="1"/>
          <p:nvPr/>
        </p:nvSpPr>
        <p:spPr>
          <a:xfrm>
            <a:off x="4573591" y="61914"/>
            <a:ext cx="3024185" cy="461964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2400" b="1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Chirurgia bariatrica</a:t>
            </a:r>
          </a:p>
        </p:txBody>
      </p:sp>
      <p:sp>
        <p:nvSpPr>
          <p:cNvPr id="6" name="CasellaDiTesto 4">
            <a:extLst>
              <a:ext uri="{FF2B5EF4-FFF2-40B4-BE49-F238E27FC236}">
                <a16:creationId xmlns="" xmlns:a16="http://schemas.microsoft.com/office/drawing/2014/main" id="{C02060F7-B9F3-87C9-C1FD-C7F657226971}"/>
              </a:ext>
            </a:extLst>
          </p:cNvPr>
          <p:cNvSpPr txBox="1"/>
          <p:nvPr/>
        </p:nvSpPr>
        <p:spPr>
          <a:xfrm>
            <a:off x="5148264" y="796927"/>
            <a:ext cx="6492870" cy="116998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SimSun" pitchFamily="2"/>
              </a:rPr>
              <a:t>valutare adattamento metabolico 1 year (V1) e 5 anni (V5) dopo LSG in 37 pazienti (obesità, pre diabete, diabete)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SimSun" pitchFamily="2"/>
            </a:endParaRPr>
          </a:p>
          <a:p>
            <a:pPr marL="914400" marR="0" lvl="1" indent="-1714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SimSun" pitchFamily="2"/>
              </a:rPr>
              <a:t>Composizione corporea</a:t>
            </a:r>
          </a:p>
          <a:p>
            <a:pPr marL="914400" marR="0" lvl="1" indent="-1714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 pitchFamily="34"/>
              <a:buChar char="•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SimSun" pitchFamily="2"/>
              </a:rPr>
              <a:t>REE</a:t>
            </a:r>
            <a:endParaRPr lang="it-IT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SimSun" pitchFamily="2"/>
            </a:endParaRPr>
          </a:p>
        </p:txBody>
      </p:sp>
      <p:pic>
        <p:nvPicPr>
          <p:cNvPr id="7" name="Immagine 3">
            <a:extLst>
              <a:ext uri="{FF2B5EF4-FFF2-40B4-BE49-F238E27FC236}">
                <a16:creationId xmlns="" xmlns:a16="http://schemas.microsoft.com/office/drawing/2014/main" id="{C586AA2D-CF4A-5873-604B-71F8B64DC4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7863" y="2458437"/>
            <a:ext cx="8286219" cy="4050087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="" xmlns:a16="http://schemas.microsoft.com/office/drawing/2014/main" id="{25BC47B6-2F94-C176-3A67-5A3BEEF71E20}"/>
              </a:ext>
            </a:extLst>
          </p:cNvPr>
          <p:cNvSpPr/>
          <p:nvPr/>
        </p:nvSpPr>
        <p:spPr>
          <a:xfrm flipV="1">
            <a:off x="12039886" y="-650238"/>
            <a:ext cx="7206267" cy="45720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40" tIns="45720" rIns="91440" bIns="45720" anchor="ctr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="" xmlns:a16="http://schemas.microsoft.com/office/drawing/2014/main" id="{069F1798-BD6D-33F4-2B31-48C39A212B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5135" y="1643959"/>
            <a:ext cx="4877226" cy="243161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" name="Immagine 5">
            <a:extLst>
              <a:ext uri="{FF2B5EF4-FFF2-40B4-BE49-F238E27FC236}">
                <a16:creationId xmlns="" xmlns:a16="http://schemas.microsoft.com/office/drawing/2014/main" id="{2F77DE70-07C6-548B-86C2-20183083BC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493" y="124303"/>
            <a:ext cx="5950507" cy="127172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0" name="CasellaDiTesto 6">
            <a:extLst>
              <a:ext uri="{FF2B5EF4-FFF2-40B4-BE49-F238E27FC236}">
                <a16:creationId xmlns="" xmlns:a16="http://schemas.microsoft.com/office/drawing/2014/main" id="{419EC428-514D-7F2A-CBBA-0419E5058DE4}"/>
              </a:ext>
            </a:extLst>
          </p:cNvPr>
          <p:cNvSpPr txBox="1"/>
          <p:nvPr/>
        </p:nvSpPr>
        <p:spPr>
          <a:xfrm>
            <a:off x="145493" y="1513155"/>
            <a:ext cx="981361" cy="261609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11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rPr>
              <a:t>Obesity 2026</a:t>
            </a:r>
          </a:p>
        </p:txBody>
      </p:sp>
      <p:pic>
        <p:nvPicPr>
          <p:cNvPr id="16" name="Immagine 15">
            <a:extLst>
              <a:ext uri="{FF2B5EF4-FFF2-40B4-BE49-F238E27FC236}">
                <a16:creationId xmlns="" xmlns:a16="http://schemas.microsoft.com/office/drawing/2014/main" id="{B7ABBB2A-DD59-F226-786B-E0CB81A23C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8797" y="4564091"/>
            <a:ext cx="6451071" cy="1663310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="" xmlns:a16="http://schemas.microsoft.com/office/drawing/2014/main" id="{D548D886-2BF9-FE5A-14EE-3B38263B164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380" y="2148402"/>
            <a:ext cx="5582487" cy="1663310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="" xmlns:a16="http://schemas.microsoft.com/office/drawing/2014/main" id="{C2B47621-BD27-FE74-D28F-6B17F22577B2}"/>
              </a:ext>
            </a:extLst>
          </p:cNvPr>
          <p:cNvSpPr txBox="1"/>
          <p:nvPr/>
        </p:nvSpPr>
        <p:spPr>
          <a:xfrm>
            <a:off x="8760104" y="5266329"/>
            <a:ext cx="242167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/>
              <a:t>V1: </a:t>
            </a:r>
            <a:r>
              <a:rPr lang="it-IT" sz="1400" dirty="0"/>
              <a:t>first day of VLCKD </a:t>
            </a:r>
          </a:p>
          <a:p>
            <a:r>
              <a:rPr lang="it-IT" sz="1400" b="1" dirty="0"/>
              <a:t>V3: </a:t>
            </a:r>
            <a:r>
              <a:rPr lang="it-IT" sz="1400" dirty="0"/>
              <a:t>after 1-month from V1</a:t>
            </a:r>
          </a:p>
          <a:p>
            <a:r>
              <a:rPr lang="it-IT" sz="1400" b="1" dirty="0"/>
              <a:t>V4: </a:t>
            </a:r>
            <a:r>
              <a:rPr lang="it-IT" sz="1400" dirty="0" err="1" smtClean="0"/>
              <a:t>after</a:t>
            </a:r>
            <a:r>
              <a:rPr lang="it-IT" sz="1400" b="1" dirty="0" smtClean="0"/>
              <a:t> </a:t>
            </a:r>
            <a:r>
              <a:rPr lang="it-IT" sz="1400" dirty="0" smtClean="0"/>
              <a:t>6 </a:t>
            </a:r>
            <a:r>
              <a:rPr lang="it-IT" sz="1400" dirty="0" err="1" smtClean="0"/>
              <a:t>months</a:t>
            </a:r>
            <a:r>
              <a:rPr lang="it-IT" sz="1400" dirty="0" smtClean="0"/>
              <a:t> </a:t>
            </a:r>
          </a:p>
          <a:p>
            <a:r>
              <a:rPr lang="it-IT" sz="1400" b="1" dirty="0" smtClean="0"/>
              <a:t>V5</a:t>
            </a:r>
            <a:r>
              <a:rPr lang="it-IT" sz="1400" b="1" dirty="0"/>
              <a:t>: </a:t>
            </a:r>
            <a:r>
              <a:rPr lang="it-IT" sz="1400" dirty="0" err="1" smtClean="0"/>
              <a:t>after</a:t>
            </a:r>
            <a:r>
              <a:rPr lang="it-IT" sz="1400" b="1" dirty="0" smtClean="0"/>
              <a:t> </a:t>
            </a:r>
            <a:r>
              <a:rPr lang="it-IT" sz="1400" dirty="0" smtClean="0"/>
              <a:t>12 </a:t>
            </a:r>
            <a:r>
              <a:rPr lang="it-IT" sz="1400" dirty="0" err="1" smtClean="0"/>
              <a:t>months</a:t>
            </a:r>
            <a:endParaRPr lang="it-IT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13495898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="" xmlns:a16="http://schemas.microsoft.com/office/drawing/2014/main" id="{8791FEF5-D680-BF71-90F0-D04E5C61CA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4901" y="1246817"/>
            <a:ext cx="9501187" cy="4364366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="" xmlns:a16="http://schemas.microsoft.com/office/drawing/2014/main" id="{1CC8A7BF-4DDB-52D6-AC96-6C76050FB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44" y="30145"/>
            <a:ext cx="1788676" cy="2069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5">
            <a:extLst>
              <a:ext uri="{FF2B5EF4-FFF2-40B4-BE49-F238E27FC236}">
                <a16:creationId xmlns="" xmlns:a16="http://schemas.microsoft.com/office/drawing/2014/main" id="{31C98FDC-2C37-33CF-1D35-E2A69B92DE2B}"/>
              </a:ext>
            </a:extLst>
          </p:cNvPr>
          <p:cNvSpPr/>
          <p:nvPr/>
        </p:nvSpPr>
        <p:spPr>
          <a:xfrm>
            <a:off x="7788539" y="21515"/>
            <a:ext cx="3248808" cy="6723528"/>
          </a:xfrm>
          <a:prstGeom prst="rect">
            <a:avLst/>
          </a:prstGeom>
          <a:solidFill>
            <a:srgbClr val="FFFFFF"/>
          </a:solidFill>
          <a:ln w="19046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it-IT" sz="1800" b="0" i="0" u="none" strike="noStrike" kern="1200" cap="none" spc="0" baseline="0">
              <a:solidFill>
                <a:srgbClr val="FFFFFF"/>
              </a:solidFill>
              <a:uFillTx/>
              <a:latin typeface="Aptos"/>
            </a:endParaRPr>
          </a:p>
        </p:txBody>
      </p:sp>
      <p:sp>
        <p:nvSpPr>
          <p:cNvPr id="3" name="CasellaDiTesto 4">
            <a:extLst>
              <a:ext uri="{FF2B5EF4-FFF2-40B4-BE49-F238E27FC236}">
                <a16:creationId xmlns="" xmlns:a16="http://schemas.microsoft.com/office/drawing/2014/main" id="{0B45524A-4AF3-ADE2-36A8-1612F95C3329}"/>
              </a:ext>
            </a:extLst>
          </p:cNvPr>
          <p:cNvSpPr txBox="1"/>
          <p:nvPr/>
        </p:nvSpPr>
        <p:spPr>
          <a:xfrm>
            <a:off x="7692883" y="4868585"/>
            <a:ext cx="1883846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it-IT" sz="6600" b="0" i="1" u="none" strike="noStrike" kern="1200" cap="none" spc="0" baseline="0">
                <a:solidFill>
                  <a:srgbClr val="000000"/>
                </a:solidFill>
                <a:uFillTx/>
                <a:latin typeface="Agency FB" pitchFamily="34"/>
              </a:rPr>
              <a:t>Grazie</a:t>
            </a:r>
          </a:p>
        </p:txBody>
      </p:sp>
      <p:pic>
        <p:nvPicPr>
          <p:cNvPr id="4" name="Immagine 2">
            <a:extLst>
              <a:ext uri="{FF2B5EF4-FFF2-40B4-BE49-F238E27FC236}">
                <a16:creationId xmlns="" xmlns:a16="http://schemas.microsoft.com/office/drawing/2014/main" id="{37957A10-F700-7DCE-38A1-46DF10F41B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668" y="548640"/>
            <a:ext cx="6852979" cy="379282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</TotalTime>
  <Words>538</Words>
  <Application>Microsoft Office PowerPoint</Application>
  <PresentationFormat>Widescreen</PresentationFormat>
  <Paragraphs>52</Paragraphs>
  <Slides>13</Slides>
  <Notes>5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25" baseType="lpstr">
      <vt:lpstr>SimSun</vt:lpstr>
      <vt:lpstr>Agency FB</vt:lpstr>
      <vt:lpstr>Aptos</vt:lpstr>
      <vt:lpstr>Aptos </vt:lpstr>
      <vt:lpstr>Aptos Display</vt:lpstr>
      <vt:lpstr>Arial</vt:lpstr>
      <vt:lpstr>BlinkMacSystemFont</vt:lpstr>
      <vt:lpstr>Open Sans regular</vt:lpstr>
      <vt:lpstr>Times New Roman</vt:lpstr>
      <vt:lpstr>Wingdings</vt:lpstr>
      <vt:lpstr>Tema di Office</vt:lpstr>
      <vt:lpstr>Prism 10</vt:lpstr>
      <vt:lpstr>“NON-RESPONDER”: È UN FALLIMENTO DELLA TECNICA, DELLA BIOLOGIA O DELLA COMPLIANCE?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“NON-RESPONDER”: È UN FALLIMENTO DELLA TECNICA, DELLA BIOLOGIA O DELLA COMPLIANCE?</dc:title>
  <dc:creator>Alessio Basolo</dc:creator>
  <cp:lastModifiedBy>Fulvio</cp:lastModifiedBy>
  <cp:revision>26</cp:revision>
  <dcterms:created xsi:type="dcterms:W3CDTF">2026-09-15T14:28:23Z</dcterms:created>
  <dcterms:modified xsi:type="dcterms:W3CDTF">2026-09-19T06:59:58Z</dcterms:modified>
</cp:coreProperties>
</file>